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7" r:id="rId2"/>
    <p:sldId id="271" r:id="rId3"/>
    <p:sldId id="261" r:id="rId4"/>
    <p:sldId id="266" r:id="rId5"/>
    <p:sldId id="272" r:id="rId6"/>
    <p:sldId id="273" r:id="rId7"/>
    <p:sldId id="264" r:id="rId8"/>
    <p:sldId id="263" r:id="rId9"/>
    <p:sldId id="262" r:id="rId10"/>
    <p:sldId id="267" r:id="rId11"/>
    <p:sldId id="274" r:id="rId12"/>
    <p:sldId id="278" r:id="rId13"/>
    <p:sldId id="275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5" r:id="rId24"/>
    <p:sldId id="297" r:id="rId25"/>
    <p:sldId id="296" r:id="rId26"/>
    <p:sldId id="289" r:id="rId27"/>
    <p:sldId id="293" r:id="rId28"/>
    <p:sldId id="290" r:id="rId29"/>
    <p:sldId id="298" r:id="rId30"/>
    <p:sldId id="268" r:id="rId31"/>
    <p:sldId id="269" r:id="rId32"/>
    <p:sldId id="294" r:id="rId3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_ac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휴먼둥근헤드라인" panose="02030504000101010101" pitchFamily="18" charset="-127"/>
      <p:regular r:id="rId39"/>
    </p:embeddedFont>
    <p:embeddedFont>
      <p:font typeface="나눔스퀘어_ac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2FF"/>
    <a:srgbClr val="CDCFFF"/>
    <a:srgbClr val="D2DAFF"/>
    <a:srgbClr val="AAC4FF"/>
    <a:srgbClr val="FFFCF3"/>
    <a:srgbClr val="FFF7E1"/>
    <a:srgbClr val="002060"/>
    <a:srgbClr val="E9E2D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9310" autoAdjust="0"/>
  </p:normalViewPr>
  <p:slideViewPr>
    <p:cSldViewPr snapToGrid="0">
      <p:cViewPr>
        <p:scale>
          <a:sx n="50" d="100"/>
          <a:sy n="50" d="100"/>
        </p:scale>
        <p:origin x="1224" y="3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1132C-AB4C-4128-8650-419D5FC608DE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D93C-DCB0-4450-B8DA-F403C6260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 smtClean="0"/>
              <a:t>유트브</a:t>
            </a:r>
            <a:r>
              <a:rPr lang="ko-KR" altLang="en-US" dirty="0" smtClean="0"/>
              <a:t> 기반 스터디 플랫폼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쓰임의 발표를 맡은 </a:t>
            </a:r>
            <a:r>
              <a:rPr lang="ko-KR" altLang="en-US" dirty="0" err="1" smtClean="0"/>
              <a:t>박서영입니다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저희가 생각한 서비스를 제공하기 위해 현재 사용하고 있는 서비스의 </a:t>
            </a:r>
            <a:r>
              <a:rPr lang="ko-KR" altLang="en-US" dirty="0" err="1" smtClean="0"/>
              <a:t>아키텍쳐입니다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0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기획 당시 저희는 외부 툴을 적극적으로 사용하여 아키텍처 구축에 활용하였습니다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드로우 </a:t>
            </a:r>
            <a:r>
              <a:rPr lang="ko-KR" altLang="en-US" dirty="0" err="1" smtClean="0"/>
              <a:t>아이오를</a:t>
            </a:r>
            <a:r>
              <a:rPr lang="ko-KR" altLang="en-US" dirty="0" smtClean="0"/>
              <a:t> 이용해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다이어</a:t>
            </a:r>
            <a:r>
              <a:rPr lang="ko-KR" altLang="en-US" dirty="0" smtClean="0"/>
              <a:t> 그램을 작성하며 사용자의 흐름을 따라가보았습니다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25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앞선 사용자 흐름을 바탕으로 요구사항 정의서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 명세서</a:t>
            </a:r>
            <a:r>
              <a:rPr lang="en-US" altLang="ko-KR" baseline="0" dirty="0" smtClean="0"/>
              <a:t>, ERD</a:t>
            </a:r>
            <a:r>
              <a:rPr lang="ko-KR" altLang="en-US" baseline="0" dirty="0" smtClean="0"/>
              <a:t>를 작성하고 작업의 우선 순위를 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2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그렇게 나온 진행 과정을 보여드리겠습니다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우선 와이어프레임을 보여드리기 전에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 사이트에서 강의를 볼 때 제공되는 서비스를 사용자가 백분 활용할 수 있게 웹으로 설계한 점을 말씀드리고 싶습니다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09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시작해보겠습니다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왼쪽부터 차례대로 로그인 전과 후의 </a:t>
            </a:r>
            <a:r>
              <a:rPr lang="ko-KR" altLang="en-US" dirty="0" err="1" smtClean="0"/>
              <a:t>메인페이지입니다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사용자는 회원가입 후 자신이 관심있는 분야를 선택하게 되는데 이에 따라 사용자 맞춤형의 메인페이지를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1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강좌 페이지에 들어가게 되면 앞서 말씀드린 것처럼 유튜브에 제공되는 강좌의 목록을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강좌 상세 페이지에서는 각 강좌에 해당하는 강의 목록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강의에 달린 질문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강좌를 포함한 스터디를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04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스터디 페이지는 </a:t>
            </a:r>
            <a:r>
              <a:rPr lang="ko-KR" altLang="en-US" dirty="0" err="1" smtClean="0"/>
              <a:t>멤버용과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방장용이</a:t>
            </a:r>
            <a:r>
              <a:rPr lang="ko-KR" altLang="en-US" dirty="0" smtClean="0"/>
              <a:t> 나누어져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공통 기능으로는 스터디 내 작은 커뮤니티와 </a:t>
            </a:r>
            <a:r>
              <a:rPr lang="ko-KR" altLang="en-US" dirty="0" err="1" smtClean="0"/>
              <a:t>멤버별</a:t>
            </a:r>
            <a:r>
              <a:rPr lang="ko-KR" altLang="en-US" dirty="0" smtClean="0"/>
              <a:t> 진도 확인 기능이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여기에 방장은 스터디의 기본 정보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멤버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강좌 목록을 관리할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29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강의 플레이어에서는 나만 볼 수 있는 메모를 작성하거나 스터디원들과의 실시간 채팅을 하고 질문을 작성하고 답변을 남길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스터디원들과 강의를 함께 수강하며 실시간 교류 기능을 통해 혼자가 아닌 함께 공부한다는 느낌과 경험을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0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외에도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사용자의 스터디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수강 내역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작성 글 등을 관리할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50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유저와 쪽지를 나누고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게시글에</a:t>
            </a:r>
            <a:r>
              <a:rPr lang="ko-KR" altLang="en-US" baseline="0" dirty="0" smtClean="0"/>
              <a:t> 댓글이 달리거나 개설한 스터디에 가입 신청이 들어오면 알림이 </a:t>
            </a:r>
            <a:r>
              <a:rPr lang="en-US" altLang="ko-KR" baseline="0" dirty="0" smtClean="0"/>
              <a:t>????????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89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다음과 같이 </a:t>
            </a:r>
            <a:r>
              <a:rPr lang="ko-KR" altLang="en-US" baseline="0" dirty="0" smtClean="0"/>
              <a:t>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0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사용 중인 주요 기술입니다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간략한 회원 정보 관리를 위해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적극 활용하기로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기반으로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Access</a:t>
            </a:r>
            <a:r>
              <a:rPr lang="en-US" altLang="ko-KR" sz="1200" baseline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발급하여 사용자 권한을 관리합니다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 업데이트로 인해 배포가 중단되지 않도록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8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 강좌의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동시시청을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가능케 하기 위해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API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클라이언트 간 시청 시간의 동기화를 계획하였습니다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57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앞서 말씀드린 기술에 대한 현재 진행 상황에 대해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45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기술 개발을 위해 각자 공부를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공부한 것을 바탕으로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현재 서버는 </a:t>
            </a:r>
            <a:r>
              <a:rPr lang="ko-KR" altLang="en-US" dirty="0" err="1" smtClean="0"/>
              <a:t>젠킨스로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기반 </a:t>
            </a:r>
            <a:r>
              <a:rPr lang="en-US" altLang="ko-KR" dirty="0" smtClean="0"/>
              <a:t>CI/CD </a:t>
            </a:r>
            <a:r>
              <a:rPr lang="ko-KR" altLang="en-US" dirty="0" smtClean="0"/>
              <a:t>파이프라인 구축을 완료하였습니다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프론트와 백도 다음과 같이 진행중입니다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7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6</a:t>
            </a:r>
            <a:r>
              <a:rPr lang="ko-KR" altLang="en-US" dirty="0" smtClean="0"/>
              <a:t>주차까지 그래프로 표현하여 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22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팀의 개발 </a:t>
            </a:r>
            <a:r>
              <a:rPr lang="ko-KR" altLang="en-US" dirty="0" smtClean="0"/>
              <a:t>문화를 말씀드리며 </a:t>
            </a:r>
            <a:r>
              <a:rPr lang="ko-KR" altLang="en-US" dirty="0" smtClean="0"/>
              <a:t>발표를 정리하고자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66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지라의 컨벤션 규칙을 정해 일정 관리를 하고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회의록을 작성해 진행 상황을 관리해 향후 계획 달성에 힘쓰고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81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전략과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3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배경부터 이야기 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041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크고 작은 것 하나하나 룰을 정해</a:t>
            </a:r>
            <a:r>
              <a:rPr lang="ko-KR" altLang="en-US" baseline="0" dirty="0" smtClean="0"/>
              <a:t> 협업을 진행하고 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05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팀 피스의 </a:t>
            </a:r>
            <a:r>
              <a:rPr lang="ko-KR" altLang="en-US" dirty="0" err="1" smtClean="0"/>
              <a:t>쓰임이었습니다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88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추가적으로 질문 받는 시간 가지겠습니다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5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팀명은</a:t>
            </a:r>
            <a:r>
              <a:rPr lang="ko-KR" altLang="en-US" dirty="0" smtClean="0"/>
              <a:t> 피스입니다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여섯명이</a:t>
            </a:r>
            <a:r>
              <a:rPr lang="ko-KR" altLang="en-US" dirty="0" smtClean="0"/>
              <a:t> 모여 하나의 작품을 완성하겠다는 뜻과 평화롭게 팀플을 진행하겠다는</a:t>
            </a:r>
            <a:r>
              <a:rPr lang="ko-KR" altLang="en-US" baseline="0" dirty="0" smtClean="0"/>
              <a:t> 두 가지 의미를 담고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1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우선 저희의 개발 배경에 대해 말씀 드리겠습니다</a:t>
            </a:r>
            <a:r>
              <a:rPr lang="en-US" altLang="ko-KR" b="0" dirty="0" smtClean="0">
                <a:effectLst/>
              </a:rPr>
              <a:t>.</a:t>
            </a:r>
          </a:p>
          <a:p>
            <a:pPr rtl="0"/>
            <a:endParaRPr lang="en-US" altLang="ko-KR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>현재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강의 수강 플랫폼이 있지만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함께 수강하며 정보를 공유하는 플랫폼은 존재하지 않습니다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혼자서 외롭게 학습하는 경우가 많고 실제 </a:t>
            </a:r>
            <a:r>
              <a:rPr lang="ko-KR" altLang="en-US" dirty="0" smtClean="0"/>
              <a:t>온라인 교육 업계 평균 </a:t>
            </a:r>
            <a:r>
              <a:rPr lang="ko-KR" altLang="en-US" dirty="0" err="1" smtClean="0"/>
              <a:t>완강률은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5-6%</a:t>
            </a:r>
            <a:r>
              <a:rPr lang="ko-KR" altLang="en-US" dirty="0" smtClean="0"/>
              <a:t>대입니다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31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>
                <a:effectLst/>
              </a:rPr>
              <a:t>그래서 저희는 인터넷 강의도 오프라인 강의와 비슷한 사용자 경험을 만들 수 없을까라는 생각을 </a:t>
            </a:r>
            <a:r>
              <a:rPr lang="ko-KR" altLang="en-US" b="0" dirty="0" err="1" smtClean="0">
                <a:effectLst/>
              </a:rPr>
              <a:t>하게되었습니다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탄생한 저희의 프로젝트 이름은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쓰임은 스터디 모임의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줄임말로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강의라는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공통 관심사로 스터디 모임을 만들어 함께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수강하고 실시간으로 질문을 주고 받는 플랫폼입니다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dirty="0" smtClean="0"/>
              <a:t>현재는 유튜브에 제공되는 무료 강좌를 활용해 스터디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동시 시청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필기</a:t>
            </a:r>
            <a:r>
              <a:rPr lang="ko-KR" altLang="en-US" baseline="0" dirty="0" smtClean="0"/>
              <a:t> 등의 서비스를 여러분들에게 제공할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해당 프로젝트를 백 </a:t>
            </a:r>
            <a:r>
              <a:rPr lang="ko-KR" altLang="en-US" dirty="0" err="1" smtClean="0"/>
              <a:t>네분</a:t>
            </a:r>
            <a:r>
              <a:rPr lang="ko-KR" altLang="en-US" dirty="0" smtClean="0"/>
              <a:t> 프론트 </a:t>
            </a:r>
            <a:r>
              <a:rPr lang="ko-KR" altLang="en-US" dirty="0" err="1" smtClean="0"/>
              <a:t>두분으로</a:t>
            </a:r>
            <a:r>
              <a:rPr lang="ko-KR" altLang="en-US" dirty="0" smtClean="0"/>
              <a:t> 나누어 진행하였습니다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동준님이 </a:t>
            </a:r>
            <a:r>
              <a:rPr lang="en-US" altLang="ko-KR" dirty="0" smtClean="0"/>
              <a:t>UI/UX </a:t>
            </a:r>
            <a:r>
              <a:rPr lang="ko-KR" altLang="en-US" dirty="0" smtClean="0"/>
              <a:t>담당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채린님이</a:t>
            </a:r>
            <a:r>
              <a:rPr lang="ko-KR" altLang="en-US" baseline="0" dirty="0" smtClean="0"/>
              <a:t> 기획 및 디자인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식으로 큰 틀을 잡아 각자의 도메인을 담당하고 다른 분들이 협업하는 식으로 진행하였습니다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07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어떤 기술을 사용해 어떻게 개발할 것인지에 대해 들려드리겠습니다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D93C-DCB0-4450-B8DA-F403C62600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2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4758" y="31939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 모임은 쓰임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9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254758" y="297658"/>
            <a:ext cx="11682484" cy="6262684"/>
          </a:xfrm>
          <a:prstGeom prst="roundRect">
            <a:avLst>
              <a:gd name="adj" fmla="val 2555"/>
            </a:avLst>
          </a:prstGeom>
          <a:solidFill>
            <a:srgbClr val="FFFCF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 userDrawn="1"/>
        </p:nvSpPr>
        <p:spPr>
          <a:xfrm>
            <a:off x="254758" y="297658"/>
            <a:ext cx="11682484" cy="412799"/>
          </a:xfrm>
          <a:prstGeom prst="round2SameRect">
            <a:avLst>
              <a:gd name="adj1" fmla="val 38357"/>
              <a:gd name="adj2" fmla="val 0"/>
            </a:avLst>
          </a:prstGeom>
          <a:solidFill>
            <a:srgbClr val="B0B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014710" y="319391"/>
            <a:ext cx="842590" cy="369332"/>
            <a:chOff x="11430000" y="-388472"/>
            <a:chExt cx="842590" cy="36933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1937242" y="-388472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0" name="그룹 9"/>
            <p:cNvGrpSpPr/>
            <p:nvPr userDrawn="1"/>
          </p:nvGrpSpPr>
          <p:grpSpPr>
            <a:xfrm>
              <a:off x="11728132" y="-283290"/>
              <a:ext cx="167076" cy="153741"/>
              <a:chOff x="11728132" y="-283290"/>
              <a:chExt cx="167076" cy="153741"/>
            </a:xfrm>
          </p:grpSpPr>
          <p:sp>
            <p:nvSpPr>
              <p:cNvPr id="12" name="직사각형 11"/>
              <p:cNvSpPr/>
              <p:nvPr userDrawn="1"/>
            </p:nvSpPr>
            <p:spPr>
              <a:xfrm>
                <a:off x="11734800" y="-283290"/>
                <a:ext cx="153741" cy="1537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/>
              <p:cNvCxnSpPr/>
              <p:nvPr userDrawn="1"/>
            </p:nvCxnSpPr>
            <p:spPr>
              <a:xfrm>
                <a:off x="11728132" y="-265356"/>
                <a:ext cx="1670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/>
            <p:cNvCxnSpPr/>
            <p:nvPr userDrawn="1"/>
          </p:nvCxnSpPr>
          <p:spPr>
            <a:xfrm>
              <a:off x="11430000" y="-206420"/>
              <a:ext cx="169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254758" y="31939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 모임은 쓰임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1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0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4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8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3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9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4" y="317241"/>
            <a:ext cx="538706" cy="3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0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3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56F45-97A7-4D2F-85D8-E22B1CE77215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15E2C-5F16-4F1A-9174-05F3AB8C9E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54758" y="297658"/>
            <a:ext cx="11682484" cy="6262684"/>
          </a:xfrm>
          <a:prstGeom prst="roundRect">
            <a:avLst>
              <a:gd name="adj" fmla="val 255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 userDrawn="1"/>
        </p:nvSpPr>
        <p:spPr>
          <a:xfrm>
            <a:off x="254758" y="297658"/>
            <a:ext cx="11682484" cy="412799"/>
          </a:xfrm>
          <a:prstGeom prst="round2SameRect">
            <a:avLst>
              <a:gd name="adj1" fmla="val 38357"/>
              <a:gd name="adj2" fmla="val 0"/>
            </a:avLst>
          </a:prstGeom>
          <a:solidFill>
            <a:srgbClr val="B0B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 userDrawn="1"/>
        </p:nvGrpSpPr>
        <p:grpSpPr>
          <a:xfrm>
            <a:off x="11014710" y="319391"/>
            <a:ext cx="842590" cy="369332"/>
            <a:chOff x="11430000" y="-388472"/>
            <a:chExt cx="842590" cy="369332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11937242" y="-388472"/>
              <a:ext cx="335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11728132" y="-283290"/>
              <a:ext cx="167076" cy="153741"/>
              <a:chOff x="11728132" y="-283290"/>
              <a:chExt cx="167076" cy="153741"/>
            </a:xfrm>
          </p:grpSpPr>
          <p:sp>
            <p:nvSpPr>
              <p:cNvPr id="16" name="직사각형 15"/>
              <p:cNvSpPr/>
              <p:nvPr userDrawn="1"/>
            </p:nvSpPr>
            <p:spPr>
              <a:xfrm>
                <a:off x="11734800" y="-283290"/>
                <a:ext cx="153741" cy="1537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/>
              <p:cNvCxnSpPr/>
              <p:nvPr userDrawn="1"/>
            </p:nvCxnSpPr>
            <p:spPr>
              <a:xfrm>
                <a:off x="11728132" y="-265356"/>
                <a:ext cx="1670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/>
            <p:cNvCxnSpPr/>
            <p:nvPr userDrawn="1"/>
          </p:nvCxnSpPr>
          <p:spPr>
            <a:xfrm>
              <a:off x="11430000" y="-206420"/>
              <a:ext cx="169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74368" y="4118109"/>
            <a:ext cx="4043265" cy="560529"/>
          </a:xfrm>
        </p:spPr>
        <p:txBody>
          <a:bodyPr anchor="ctr"/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유튜브 기반 스터디 플랫폼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78" y="1862866"/>
            <a:ext cx="3338645" cy="225524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926425" y="5342955"/>
            <a:ext cx="1948573" cy="1267932"/>
            <a:chOff x="9748677" y="5277648"/>
            <a:chExt cx="1948573" cy="1267932"/>
          </a:xfrm>
        </p:grpSpPr>
        <p:sp>
          <p:nvSpPr>
            <p:cNvPr id="11" name="부제목 2"/>
            <p:cNvSpPr txBox="1">
              <a:spLocks/>
            </p:cNvSpPr>
            <p:nvPr/>
          </p:nvSpPr>
          <p:spPr>
            <a:xfrm>
              <a:off x="9748677" y="6022889"/>
              <a:ext cx="1948573" cy="5226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SSAFY 8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 서울 </a:t>
              </a:r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반 </a:t>
              </a:r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650" y="5277648"/>
              <a:ext cx="1269050" cy="8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4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스택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lh3.googleusercontent.com/PVJtxTgy9AqsmOEgTm9TlePc-uLSP2Ta-MWPrIn10XTliYChIrrZJ3jDfTe3fBH7q5Sv06bfAKTmHPSWz614-Tk7Ou4El6bvBmi3QaIcRawtBIy7kr3ucmj7tqXgCOKYkzwf2IpGmX6-SvH9xQapgRA3NIX0bwdh0ikBNFCt_kuzL6hi4WtXMHyzoPQhRdNa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58" y="1686268"/>
            <a:ext cx="8823485" cy="461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93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아키텍쳐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drawio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243" y="1696107"/>
            <a:ext cx="4767515" cy="45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676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아키텍쳐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(Google Docs, Notion,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Cloud)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596173" y="1967458"/>
            <a:ext cx="2938809" cy="4249319"/>
            <a:chOff x="596173" y="1967458"/>
            <a:chExt cx="2938809" cy="4249319"/>
          </a:xfrm>
        </p:grpSpPr>
        <p:sp>
          <p:nvSpPr>
            <p:cNvPr id="4" name="직사각형 3"/>
            <p:cNvSpPr/>
            <p:nvPr/>
          </p:nvSpPr>
          <p:spPr>
            <a:xfrm>
              <a:off x="921674" y="1967458"/>
              <a:ext cx="2287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 요구사항 정의서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173" y="2360184"/>
              <a:ext cx="2938809" cy="385659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3672840" y="1967458"/>
            <a:ext cx="4052852" cy="4171629"/>
            <a:chOff x="3672840" y="1967458"/>
            <a:chExt cx="4052852" cy="4171629"/>
          </a:xfrm>
        </p:grpSpPr>
        <p:sp>
          <p:nvSpPr>
            <p:cNvPr id="8" name="직사각형 7"/>
            <p:cNvSpPr/>
            <p:nvPr/>
          </p:nvSpPr>
          <p:spPr>
            <a:xfrm>
              <a:off x="5081148" y="1967458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기능 명세서</a:t>
              </a:r>
              <a:endParaRPr lang="ko-KR" altLang="en-US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840" y="2360184"/>
              <a:ext cx="2604157" cy="377890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5281" y="2360184"/>
              <a:ext cx="2590411" cy="3778903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629299" y="1967458"/>
            <a:ext cx="3892127" cy="2837463"/>
            <a:chOff x="7629299" y="1967458"/>
            <a:chExt cx="3892127" cy="2837463"/>
          </a:xfrm>
        </p:grpSpPr>
        <p:pic>
          <p:nvPicPr>
            <p:cNvPr id="5122" name="Picture 2" descr="https://lh6.googleusercontent.com/sCO9I5VainUupJ6J605OMB1F6JQHeZ1sIZZ0vCtXAitxFdbXiOqDXUPqtdKeL2rofGeSP_y4To9K3BYHFEX2JmXLG_1IbN7ZdwJx5espIsuG2BM0e9oDYcLEZQt4Iz9YBf3H20aSNTNE3CS5NQExfwMBwVvmotipUlS_EmYlHTqtuxLJjo5pfqrqKQcToSyL=s2048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66"/>
            <a:stretch/>
          </p:blipFill>
          <p:spPr bwMode="auto">
            <a:xfrm>
              <a:off x="7629299" y="2360184"/>
              <a:ext cx="3892127" cy="2444737"/>
            </a:xfrm>
            <a:prstGeom prst="roundRect">
              <a:avLst>
                <a:gd name="adj" fmla="val 315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9265021" y="1967458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ERD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81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6400291" y="2190149"/>
            <a:ext cx="4394326" cy="3585618"/>
            <a:chOff x="640080" y="2606040"/>
            <a:chExt cx="4394326" cy="3585618"/>
          </a:xfrm>
        </p:grpSpPr>
        <p:grpSp>
          <p:nvGrpSpPr>
            <p:cNvPr id="2" name="그룹 1"/>
            <p:cNvGrpSpPr/>
            <p:nvPr/>
          </p:nvGrpSpPr>
          <p:grpSpPr>
            <a:xfrm>
              <a:off x="640080" y="2606040"/>
              <a:ext cx="4394326" cy="3585618"/>
              <a:chOff x="5090993" y="2016267"/>
              <a:chExt cx="4394326" cy="3585618"/>
            </a:xfrm>
          </p:grpSpPr>
          <p:pic>
            <p:nvPicPr>
              <p:cNvPr id="4100" name="Picture 4" descr="극사실주의에 기반한 너무나 현실적인 우리의 대학교 라이프, &lt;대학일기&gt; :: '웹툰의 모든 것!' 웹툰가이드 | 웹툰추천, 작가인터뷰,  무료웹툰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417" b="88782" l="4000" r="98667">
                            <a14:foregroundMark x1="53333" y1="30929" x2="61667" y2="69391"/>
                            <a14:foregroundMark x1="61000" y1="31250" x2="71833" y2="70192"/>
                            <a14:foregroundMark x1="69000" y1="30288" x2="37333" y2="32692"/>
                            <a14:foregroundMark x1="66000" y1="33013" x2="43000" y2="610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5" t="12241" b="13753"/>
              <a:stretch/>
            </p:blipFill>
            <p:spPr bwMode="auto">
              <a:xfrm>
                <a:off x="5090993" y="2016267"/>
                <a:ext cx="4394326" cy="3585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대학일기 - 나무위키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83" t="25963" r="29006" b="49283"/>
              <a:stretch/>
            </p:blipFill>
            <p:spPr bwMode="auto">
              <a:xfrm flipH="1">
                <a:off x="6850380" y="3192011"/>
                <a:ext cx="941584" cy="5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직사각형 21"/>
            <p:cNvSpPr/>
            <p:nvPr/>
          </p:nvSpPr>
          <p:spPr>
            <a:xfrm rot="20614686">
              <a:off x="2207406" y="4702380"/>
              <a:ext cx="486887" cy="54282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433320" y="4564380"/>
              <a:ext cx="81280" cy="586740"/>
            </a:xfrm>
            <a:custGeom>
              <a:avLst/>
              <a:gdLst>
                <a:gd name="connsiteX0" fmla="*/ 81280 w 81280"/>
                <a:gd name="connsiteY0" fmla="*/ 0 h 586740"/>
                <a:gd name="connsiteX1" fmla="*/ 10160 w 81280"/>
                <a:gd name="connsiteY1" fmla="*/ 241300 h 586740"/>
                <a:gd name="connsiteX2" fmla="*/ 0 w 81280"/>
                <a:gd name="connsiteY2" fmla="*/ 586740 h 5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80" h="586740">
                  <a:moveTo>
                    <a:pt x="81280" y="0"/>
                  </a:moveTo>
                  <a:cubicBezTo>
                    <a:pt x="52493" y="71755"/>
                    <a:pt x="23707" y="143510"/>
                    <a:pt x="10160" y="241300"/>
                  </a:cubicBezTo>
                  <a:cubicBezTo>
                    <a:pt x="-3387" y="339090"/>
                    <a:pt x="8467" y="541443"/>
                    <a:pt x="0" y="58674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각 삼각형 26"/>
            <p:cNvSpPr/>
            <p:nvPr/>
          </p:nvSpPr>
          <p:spPr>
            <a:xfrm rot="20653321">
              <a:off x="2250831" y="5051865"/>
              <a:ext cx="363543" cy="213305"/>
            </a:xfrm>
            <a:prstGeom prst="rtTriangle">
              <a:avLst/>
            </a:prstGeom>
            <a:solidFill>
              <a:srgbClr val="E9E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066925" y="5055216"/>
              <a:ext cx="927735" cy="229254"/>
            </a:xfrm>
            <a:prstGeom prst="line">
              <a:avLst/>
            </a:prstGeom>
            <a:ln w="66675">
              <a:solidFill>
                <a:srgbClr val="000000"/>
              </a:solidFill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413522" y="3105795"/>
            <a:ext cx="4139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스터디 진행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 시청 시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제공되는 사이트 내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기능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 향상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8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페이지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25840" y="1640906"/>
            <a:ext cx="4740321" cy="4459656"/>
            <a:chOff x="3593983" y="1793306"/>
            <a:chExt cx="4740321" cy="4459656"/>
          </a:xfrm>
        </p:grpSpPr>
        <p:grpSp>
          <p:nvGrpSpPr>
            <p:cNvPr id="6" name="그룹 5"/>
            <p:cNvGrpSpPr/>
            <p:nvPr/>
          </p:nvGrpSpPr>
          <p:grpSpPr>
            <a:xfrm>
              <a:off x="3593983" y="1793306"/>
              <a:ext cx="2201754" cy="4436750"/>
              <a:chOff x="3593983" y="1793306"/>
              <a:chExt cx="2201754" cy="4436750"/>
            </a:xfrm>
          </p:grpSpPr>
          <p:pic>
            <p:nvPicPr>
              <p:cNvPr id="6146" name="Picture 2" descr="https://lh6.googleusercontent.com/SZq3cl_4zS6tPvS7IcfimE1JOM6bMlN0n5eOsNkP1JznWEU-EZE7kBItkyF2Gwj2BGL4vC1UGzA90gOf4dXVRF_hOA4IcASolkxJbYOIJZBUvd5tB6dLrr7sR2dbUVjJjPode5HnlNWMNyxeiaW44ayf4oCF0XYQbxTzQflDAc3wmjLjt7-4MgyPj4eSia8X=s204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983" y="2257200"/>
                <a:ext cx="2201754" cy="3972856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170518" y="1793306"/>
                <a:ext cx="1048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 전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067606" y="1793306"/>
              <a:ext cx="2266698" cy="4459656"/>
              <a:chOff x="6067606" y="1793306"/>
              <a:chExt cx="2266698" cy="4459656"/>
            </a:xfrm>
          </p:grpSpPr>
          <p:pic>
            <p:nvPicPr>
              <p:cNvPr id="6148" name="Picture 4" descr="https://lh4.googleusercontent.com/G5uIpGfhhovOm05fO0i5HLRfgo9eQ8VAThbwhyJ_18H5VVKCVrtOAoKNojlRY883G4FIp14tj19i5aLH34G9flCajBgeoNGri1ddQ4h0saIhU-_Qs8nCFAxs1P8fRaOXIl1SF8GBk6BP4lrQXLuVEwhhsi4BmJigv6IunG_JThXRCDNGz5CBB6TsfvGdVTlG=s2048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83"/>
              <a:stretch/>
            </p:blipFill>
            <p:spPr bwMode="auto">
              <a:xfrm>
                <a:off x="6067606" y="2257200"/>
                <a:ext cx="2266698" cy="3995762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6676613" y="1793306"/>
                <a:ext cx="10486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 </a:t>
                </a:r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후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54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강좌 페이지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200800" y="1640906"/>
            <a:ext cx="5790401" cy="4518284"/>
            <a:chOff x="4001248" y="1793306"/>
            <a:chExt cx="5790401" cy="4518284"/>
          </a:xfrm>
        </p:grpSpPr>
        <p:grpSp>
          <p:nvGrpSpPr>
            <p:cNvPr id="10" name="그룹 9"/>
            <p:cNvGrpSpPr/>
            <p:nvPr/>
          </p:nvGrpSpPr>
          <p:grpSpPr>
            <a:xfrm>
              <a:off x="4001248" y="1793306"/>
              <a:ext cx="2088287" cy="4518284"/>
              <a:chOff x="4001248" y="1793306"/>
              <a:chExt cx="2088287" cy="45182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427273" y="1793306"/>
                <a:ext cx="1236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강좌 페이지</a:t>
                </a:r>
                <a:endParaRPr lang="ko-KR" altLang="en-US" dirty="0"/>
              </a:p>
            </p:txBody>
          </p:sp>
          <p:pic>
            <p:nvPicPr>
              <p:cNvPr id="5122" name="Picture 2" descr="https://lh6.googleusercontent.com/vyO7RPNlEfkiM4ISWLl2nybJdBWzDqJy38BqZjlUkx7wIbONrTkKZDKIE-yvYMEWEKR5OEREv7CJWsCcIyjjDtV9yTCKkeuPaGPZMwzPNnG9FzrAi19NCA9ZhqSTrtWqWS3I2yCIU126Ix3St5Z5MoQuwS1kVO13-OQ_Sl8WH1_RMWyZsx8AhgVNrqxqIBj8=s2048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98"/>
              <a:stretch/>
            </p:blipFill>
            <p:spPr bwMode="auto">
              <a:xfrm>
                <a:off x="4001248" y="2256943"/>
                <a:ext cx="2088287" cy="4054647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6359076" y="1793306"/>
              <a:ext cx="3432573" cy="4518284"/>
              <a:chOff x="6359076" y="1793306"/>
              <a:chExt cx="3432573" cy="4518284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7229618" y="1793306"/>
                <a:ext cx="1691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강좌 상세 페이지</a:t>
                </a:r>
                <a:endParaRPr lang="ko-KR" altLang="en-US" dirty="0"/>
              </a:p>
            </p:txBody>
          </p:sp>
          <p:pic>
            <p:nvPicPr>
              <p:cNvPr id="5124" name="Picture 4" descr="https://lh5.googleusercontent.com/dC1Mi9fP6SfMnzbuH23SG2vF0NSfsDSIHeMrRBbEYXqxr8iX3Oa4qbH39vsP69dZ1MKC5L0NDHbIy8srqGKitom4lP1hmuMCHYYn59QkWZ2tKwtI9nHBn53eYJSGtHPLV4ieZztRPeGHe5CkRmgu_f0tr0pyHkfiZSYVqAoFxsKA5aAZaFEmURukn4u3frF8=s2048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07"/>
              <a:stretch/>
            </p:blipFill>
            <p:spPr bwMode="auto">
              <a:xfrm>
                <a:off x="6359076" y="2256943"/>
                <a:ext cx="3432573" cy="4054647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812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417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스터디 페이지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846805" y="1640906"/>
            <a:ext cx="6498391" cy="4517494"/>
            <a:chOff x="3319105" y="1793306"/>
            <a:chExt cx="6498391" cy="4517494"/>
          </a:xfrm>
        </p:grpSpPr>
        <p:grpSp>
          <p:nvGrpSpPr>
            <p:cNvPr id="3" name="그룹 2"/>
            <p:cNvGrpSpPr/>
            <p:nvPr/>
          </p:nvGrpSpPr>
          <p:grpSpPr>
            <a:xfrm>
              <a:off x="3319105" y="1793306"/>
              <a:ext cx="3015075" cy="4517494"/>
              <a:chOff x="2953390" y="1793306"/>
              <a:chExt cx="3015075" cy="451749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070436" y="1793306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멤버용</a:t>
                </a:r>
                <a:endParaRPr lang="ko-KR" altLang="en-US" dirty="0"/>
              </a:p>
            </p:txBody>
          </p:sp>
          <p:pic>
            <p:nvPicPr>
              <p:cNvPr id="6147" name="Picture 3" descr="https://lh3.googleusercontent.com/sDS6FNiOoKebwS10Jak-TGW5QclQRJXT6y53-traEm_V8JnSuLC4uykaf6fKYVirMFDQRUYp3RJ4pUFkiFTW_YtukdONYivjWI9ZOryKF8lOwS1eClM5qy_9S9xMDAPLLaQmeY6blYcmmVLLMNc_Y47aMGTdpKLGbwL-WXrul0KcBcQ2QzZqu5JUjQKZuTAf=s204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3390" y="2257200"/>
                <a:ext cx="3015075" cy="4053600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6578215" y="1793306"/>
              <a:ext cx="3239281" cy="4517494"/>
              <a:chOff x="6654415" y="1793306"/>
              <a:chExt cx="3239281" cy="4517494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7877953" y="1793306"/>
                <a:ext cx="792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방장용</a:t>
                </a:r>
                <a:endParaRPr lang="ko-KR" altLang="en-US" dirty="0"/>
              </a:p>
            </p:txBody>
          </p:sp>
          <p:pic>
            <p:nvPicPr>
              <p:cNvPr id="6146" name="Picture 2" descr="https://lh5.googleusercontent.com/_4TNGVhmFIyOwz0WnLX6mV3yPcRDlcQaYHwKS-dHI9g3B37LsHXsbc03JY_P4TYpTiNdGM7lXSsuEQF6b-Hz3YWNEEMeEfe-tvvejP2WfTHnEepGOog_3koRmFVwO0lUYY9mSY16BqeBMgI24j7n2CiL1gOEA1jYh5-p7W4M0y0Li6S-huiNlne034qymo5D=s204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4415" y="2257200"/>
                <a:ext cx="3239281" cy="4053600"/>
              </a:xfrm>
              <a:prstGeom prst="rect">
                <a:avLst/>
              </a:prstGeom>
              <a:noFill/>
              <a:ln w="28575">
                <a:solidFill>
                  <a:srgbClr val="AAC4FF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915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플레이어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477277" y="2257200"/>
            <a:ext cx="9237446" cy="3155892"/>
            <a:chOff x="1235083" y="2257200"/>
            <a:chExt cx="9237446" cy="3155892"/>
          </a:xfrm>
        </p:grpSpPr>
        <p:pic>
          <p:nvPicPr>
            <p:cNvPr id="7171" name="Picture 3" descr="https://lh6.googleusercontent.com/YxCpOCXAT4tWzgXoN2Kijqbwm4zjXDufYolbl0n6H6QRiVcDG_OBGph13tVdRkiwL3lx5V_i0btGhMDbfbG8_g2GYA6CIZ0yMt8jCadNhhOkDf-8BRbof-MWafxNmM_TBTenR0yfK1J6ynIJvTF1A87Aeb8IjSIVroI_6OorLLzqbq9_Gh9e3cnijoiEUugK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555" y="2257200"/>
              <a:ext cx="4437974" cy="3155892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https://lh4.googleusercontent.com/NXJF9bJNg8lx9uK5T_gVYQixLq5CsK6A4uD4pWTdiqfq7EYKa2WHBAHNmrfjo6FrBhsMY6pANda83eB6NiiszzckRI4AbQlv8sCsVYZz7Ic_ukfWLG0THeMKs8b51u9WM_LJYhr0jVw4jbU2XOWo61ONN2lhjoQ3ZmS45hYuSkn4EzwuD7IWa8BlI8gWPjpP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083" y="2257200"/>
              <a:ext cx="4437974" cy="3155892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42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83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04511" y="2255892"/>
            <a:ext cx="8182978" cy="3157200"/>
            <a:chOff x="1564280" y="2255892"/>
            <a:chExt cx="8182978" cy="3157200"/>
          </a:xfrm>
        </p:grpSpPr>
        <p:pic>
          <p:nvPicPr>
            <p:cNvPr id="8195" name="Picture 3" descr="https://lh3.googleusercontent.com/w69lGENnmTyBu_2CR8ueBl8gmyQ7eYAEa7GVONn9YyfroOz-p-FeG3KU-A18D3qXf5NNtuv5P3uUD1rIsGFecZliD4D-lQAlwktY-JYKBK2IpQ5m-2Tv3hiNBkEL0IV7lSoh8BP_0tTq7qclTMB2pan7VAsv9YUcKUrETPRU5hbTqwTGKsIjI9pTEoLUDQdS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749" y="2255892"/>
              <a:ext cx="3470509" cy="3157200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s://lh4.googleusercontent.com/9iwlioyqXlSTqcZ8y1ZGkKCsCPzRemNxgjyKMW9j5f-NQcrhm1LnvdJU5W70aDf3HHrCEoX_efqKrBwBJiqiqiJeLOA2TJ5I0ew0TH-TlOubYuYXg6Doz4PVX07YE5uhqvsQk_aBBb0QZhcgS3itsu4mq47egrMWxHedS_8RWUH07o0ySds5ygLO9b2Gj8vf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280" y="2255892"/>
              <a:ext cx="4375715" cy="3157200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1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 프레임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en-US" altLang="ko-KR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etc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42431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377618" y="2021906"/>
            <a:ext cx="7436764" cy="3619786"/>
            <a:chOff x="2360023" y="1793306"/>
            <a:chExt cx="7436764" cy="3619786"/>
          </a:xfrm>
        </p:grpSpPr>
        <p:pic>
          <p:nvPicPr>
            <p:cNvPr id="9219" name="Picture 3" descr="https://lh5.googleusercontent.com/D3begGaxSDOA7wnh63PbpktjH13QpsRSt8-_izYC9ppx9vRJ8Vt8cLOW5P_TeDMd81nj6WIJKdZb5_cGM31b8ORSMEhVfXGtcslb3NVcQaOX8rU4t8IF_WzWIuHykNuWPamK_IXlLbXLPRXh5ilz59TMiFj3218IWF54vG3KM0ARBX-ACMakj-H-FwJ82149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064" y="2255892"/>
              <a:ext cx="2722723" cy="3157200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https://lh3.googleusercontent.com/guDFV9SGSksbJ_zEtTqrAQAtLsDU26gPeQlcqv_PfKQ1g9DH34cN8Ky2TUswLXCiDeInT3ygWV0F9lDf6om6NimwMVfxqZy92pwQO0duDqQPesaEaGMZlJti_lF13vBx-BSoYGjfoE36uO4ba5Ng5txg04OaGgkGPMQsz5tCPql7RT_vp1rOSsjsudxIQrYO=s20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23" y="2255892"/>
              <a:ext cx="4439812" cy="3157200"/>
            </a:xfrm>
            <a:prstGeom prst="rect">
              <a:avLst/>
            </a:prstGeom>
            <a:noFill/>
            <a:ln w="28575">
              <a:solidFill>
                <a:srgbClr val="AAC4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039323" y="1793306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알림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83213" y="1793306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쪽지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24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420" y="914401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양쪽 모서리가 둥근 사각형 5"/>
          <p:cNvSpPr/>
          <p:nvPr/>
        </p:nvSpPr>
        <p:spPr>
          <a:xfrm flipV="1">
            <a:off x="276153" y="3550920"/>
            <a:ext cx="11639694" cy="2987992"/>
          </a:xfrm>
          <a:prstGeom prst="round2SameRect">
            <a:avLst>
              <a:gd name="adj1" fmla="val 4631"/>
              <a:gd name="adj2" fmla="val 0"/>
            </a:avLst>
          </a:prstGeom>
          <a:solidFill>
            <a:srgbClr val="EC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5882" y="2227481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288" y="2227481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94" y="2227481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0100" y="2227481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1506" y="2227481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425" y="3866773"/>
            <a:ext cx="1518364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소개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소개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 배경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역할 배분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6832" y="3866773"/>
            <a:ext cx="15183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기술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ERD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와이어 프레임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기술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8919" y="3866773"/>
            <a:ext cx="121700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진행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진행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1179" y="3866773"/>
            <a:ext cx="20152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및 계획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브랜치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전략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컨벤션 전략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17379" y="3866773"/>
            <a:ext cx="116570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 질문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Q&amp;A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2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기술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관리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389376" y="1928427"/>
            <a:ext cx="7413248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 Token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기반으로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발급하여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권한 관리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업데이트로 인해 배포가 중단되지 않도록 로드 </a:t>
            </a:r>
            <a:r>
              <a:rPr lang="ko-KR" altLang="en-US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밸런싱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계획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04782" y="3360640"/>
            <a:ext cx="9982437" cy="2590800"/>
            <a:chOff x="883406" y="3406939"/>
            <a:chExt cx="9982437" cy="2590800"/>
          </a:xfrm>
        </p:grpSpPr>
        <p:pic>
          <p:nvPicPr>
            <p:cNvPr id="10243" name="Picture 3" descr="https://lh6.googleusercontent.com/uU8uAwWqWbJR-u6-lHLHJC8UP_SLYTS3oOuzePQcUKO4NRI0LQJ8L3jJeL4w4jdQZ_uXpWulbyZaRHbjrEFaKbIfMfWP_xeEVIdTJxH0dbOaXTRiEyj_xg9Es0kxAyeZlDVIHqP_SvmXbPtSfwhn0pu8hsgyXwrwjtDOFAtW99s_4dKDmEt335vPDfnDWI7M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763" y="4020093"/>
              <a:ext cx="2926080" cy="1364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406" y="3406939"/>
              <a:ext cx="4145280" cy="2590800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221760" y="3980149"/>
              <a:ext cx="1085554" cy="1444380"/>
              <a:chOff x="5417526" y="3943895"/>
              <a:chExt cx="1085554" cy="1444380"/>
            </a:xfrm>
          </p:grpSpPr>
          <p:pic>
            <p:nvPicPr>
              <p:cNvPr id="10242" name="Picture 2" descr="https://lh5.googleusercontent.com/M8VG7hz0Qpc65G9C8kIJ89UiVc_zy7NRZzSBx9SvtzevTRjJgmnAR5E-UFqtKiyY9J18WSRIRxKRXs2ncoHG9ErQVs9YU7I8J6ood-k4dtx94uJEaSgo_U7pj19-VoxDn-mq5TADP0tEFc1wW3VAyupVJItV-Kynx1UtUlnaqwcZuAoXEDXlLJySopPpI5uj=s2048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8" t="-636" r="15717" b="-1580"/>
              <a:stretch/>
            </p:blipFill>
            <p:spPr bwMode="auto">
              <a:xfrm>
                <a:off x="5432999" y="3943895"/>
                <a:ext cx="1054608" cy="1054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5417526" y="5003874"/>
                <a:ext cx="1085554" cy="384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OAuth </a:t>
                </a:r>
                <a:r>
                  <a:rPr lang="ko-KR" altLang="en-US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5" name="오른쪽 화살표 14"/>
            <p:cNvSpPr/>
            <p:nvPr/>
          </p:nvSpPr>
          <p:spPr>
            <a:xfrm>
              <a:off x="6638950" y="4462309"/>
              <a:ext cx="969178" cy="480060"/>
            </a:xfrm>
            <a:prstGeom prst="rightArrow">
              <a:avLst>
                <a:gd name="adj1" fmla="val 37302"/>
                <a:gd name="adj2" fmla="val 61111"/>
              </a:avLst>
            </a:prstGeom>
            <a:solidFill>
              <a:srgbClr val="CD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96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기술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동시 시청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33701" y="2118540"/>
            <a:ext cx="67245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사용해 사용자 시청 시간 동기화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16152" y="3117184"/>
            <a:ext cx="8359697" cy="2766474"/>
            <a:chOff x="2012096" y="3117184"/>
            <a:chExt cx="8359697" cy="2766474"/>
          </a:xfrm>
        </p:grpSpPr>
        <p:grpSp>
          <p:nvGrpSpPr>
            <p:cNvPr id="2" name="그룹 1"/>
            <p:cNvGrpSpPr/>
            <p:nvPr/>
          </p:nvGrpSpPr>
          <p:grpSpPr>
            <a:xfrm>
              <a:off x="2012096" y="3156631"/>
              <a:ext cx="2566277" cy="2687580"/>
              <a:chOff x="2627540" y="3990249"/>
              <a:chExt cx="3688080" cy="386240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992077" y="5251155"/>
                <a:ext cx="959004" cy="132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b="1" dirty="0" smtClean="0">
                    <a:solidFill>
                      <a:srgbClr val="CDCFFF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+</a:t>
                </a:r>
                <a:endParaRPr lang="ko-KR" altLang="en-US" sz="5400" b="1" dirty="0">
                  <a:solidFill>
                    <a:srgbClr val="CDC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pic>
            <p:nvPicPr>
              <p:cNvPr id="10" name="Picture 3" descr="https://lh6.googleusercontent.com/HGwW6VkN3yIwabMogyoKtpYI-YUErKZhZEAznaQ-kOZFVw2ggB6fKJ62G3bBrPTquyb97_ZzdaGHeAS4wy3omI5GAuqDYJHIUNyCvDQYJ9ldY0-kfTiim4BrawCKfyMfC9lh7GU8icvXJExkvDWR0RFgdKCB_HChePfxFWDEGntlM8KufArsXz7X2gFO1BY_=s204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7540" y="6593882"/>
                <a:ext cx="3688080" cy="1258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https://lh3.googleusercontent.com/sX0rpW-Z0obKqKHICIDl-utEC34Trm72JndLDLR8iBPdWF3WOSDxeXjfPhblnHWSGD3K-pblnR2z168fM9SGhs_U-0jlbDGBe0OHNL_qKev8EK6WxX2tCKXf1YJ814Zgw3UY3J0oZeydu-jGO_yCJ1vk7-GyB6DXOS91Cp2z4IKRgmnPp36OqRPyEqBZYs7P=s204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6020" y="3990249"/>
                <a:ext cx="1791118" cy="1245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오른쪽 화살표 16"/>
            <p:cNvSpPr/>
            <p:nvPr/>
          </p:nvSpPr>
          <p:spPr>
            <a:xfrm>
              <a:off x="4910239" y="4260391"/>
              <a:ext cx="969178" cy="480060"/>
            </a:xfrm>
            <a:prstGeom prst="rightArrow">
              <a:avLst>
                <a:gd name="adj1" fmla="val 37302"/>
                <a:gd name="adj2" fmla="val 61111"/>
              </a:avLst>
            </a:prstGeom>
            <a:solidFill>
              <a:srgbClr val="CD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481439" y="3117184"/>
              <a:ext cx="3890354" cy="2766474"/>
              <a:chOff x="6481439" y="3117184"/>
              <a:chExt cx="3890354" cy="2766474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6481439" y="3117184"/>
                <a:ext cx="3890354" cy="2766474"/>
                <a:chOff x="6168922" y="3117184"/>
                <a:chExt cx="3890354" cy="2766474"/>
              </a:xfrm>
            </p:grpSpPr>
            <p:pic>
              <p:nvPicPr>
                <p:cNvPr id="13" name="Picture 3" descr="https://lh6.googleusercontent.com/YxCpOCXAT4tWzgXoN2Kijqbwm4zjXDufYolbl0n6H6QRiVcDG_OBGph13tVdRkiwL3lx5V_i0btGhMDbfbG8_g2GYA6CIZ0yMt8jCadNhhOkDf-8BRbof-MWafxNmM_TBTenR0yfK1J6ynIJvTF1A87Aeb8IjSIVroI_6OorLLzqbq9_Gh9e3cnijoiEUugK=s204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8922" y="3117184"/>
                  <a:ext cx="1945177" cy="1383237"/>
                </a:xfrm>
                <a:prstGeom prst="rect">
                  <a:avLst/>
                </a:prstGeom>
                <a:noFill/>
                <a:ln w="28575">
                  <a:solidFill>
                    <a:srgbClr val="AAC4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3" descr="https://lh6.googleusercontent.com/YxCpOCXAT4tWzgXoN2Kijqbwm4zjXDufYolbl0n6H6QRiVcDG_OBGph13tVdRkiwL3lx5V_i0btGhMDbfbG8_g2GYA6CIZ0yMt8jCadNhhOkDf-8BRbof-MWafxNmM_TBTenR0yfK1J6ynIJvTF1A87Aeb8IjSIVroI_6OorLLzqbq9_Gh9e3cnijoiEUugK=s204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4099" y="3117184"/>
                  <a:ext cx="1945177" cy="1383237"/>
                </a:xfrm>
                <a:prstGeom prst="rect">
                  <a:avLst/>
                </a:prstGeom>
                <a:noFill/>
                <a:ln w="28575">
                  <a:solidFill>
                    <a:srgbClr val="AAC4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3" descr="https://lh6.googleusercontent.com/YxCpOCXAT4tWzgXoN2Kijqbwm4zjXDufYolbl0n6H6QRiVcDG_OBGph13tVdRkiwL3lx5V_i0btGhMDbfbG8_g2GYA6CIZ0yMt8jCadNhhOkDf-8BRbof-MWafxNmM_TBTenR0yfK1J6ynIJvTF1A87Aeb8IjSIVroI_6OorLLzqbq9_Gh9e3cnijoiEUugK=s204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8922" y="4500421"/>
                  <a:ext cx="1945177" cy="1383237"/>
                </a:xfrm>
                <a:prstGeom prst="rect">
                  <a:avLst/>
                </a:prstGeom>
                <a:noFill/>
                <a:ln w="28575">
                  <a:solidFill>
                    <a:srgbClr val="AAC4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3" descr="https://lh6.googleusercontent.com/YxCpOCXAT4tWzgXoN2Kijqbwm4zjXDufYolbl0n6H6QRiVcDG_OBGph13tVdRkiwL3lx5V_i0btGhMDbfbG8_g2GYA6CIZ0yMt8jCadNhhOkDf-8BRbof-MWafxNmM_TBTenR0yfK1J6ynIJvTF1A87Aeb8IjSIVroI_6OorLLzqbq9_Gh9e3cnijoiEUugK=s204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4099" y="4500421"/>
                  <a:ext cx="1945177" cy="1383237"/>
                </a:xfrm>
                <a:prstGeom prst="rect">
                  <a:avLst/>
                </a:prstGeom>
                <a:noFill/>
                <a:ln w="28575">
                  <a:solidFill>
                    <a:srgbClr val="AAC4F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6447" y="3285834"/>
                <a:ext cx="1091013" cy="60129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1624" y="3285834"/>
                <a:ext cx="1091013" cy="60129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6447" y="4669071"/>
                <a:ext cx="1091013" cy="60129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1624" y="4669071"/>
                <a:ext cx="1091013" cy="6012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87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F1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57868" y="4184833"/>
            <a:ext cx="3714655" cy="1991333"/>
            <a:chOff x="1679118" y="1026743"/>
            <a:chExt cx="11682484" cy="62626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145310" y="3783960"/>
            <a:ext cx="3318458" cy="1993219"/>
            <a:chOff x="1679118" y="1026739"/>
            <a:chExt cx="11682484" cy="7714936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73384" y="615947"/>
            <a:ext cx="3714655" cy="1991333"/>
            <a:chOff x="1679118" y="1026743"/>
            <a:chExt cx="11682484" cy="62626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36630" y="2019571"/>
            <a:ext cx="3318458" cy="1735639"/>
            <a:chOff x="1679118" y="1026739"/>
            <a:chExt cx="11682484" cy="7714936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양쪽 모서리가 둥근 사각형 94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3704" y="1215944"/>
            <a:ext cx="3714655" cy="1991333"/>
            <a:chOff x="1679118" y="1026743"/>
            <a:chExt cx="11682484" cy="626268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8754" y="3429000"/>
            <a:ext cx="3714655" cy="1991333"/>
            <a:chOff x="1679118" y="1026743"/>
            <a:chExt cx="11682484" cy="626268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4820" y="2125706"/>
            <a:ext cx="4862359" cy="2606588"/>
            <a:chOff x="1679118" y="1026743"/>
            <a:chExt cx="11682484" cy="626268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4200" y="2443068"/>
            <a:ext cx="2442979" cy="2103120"/>
          </a:xfrm>
        </p:spPr>
        <p:txBody>
          <a:bodyPr anchor="ctr">
            <a:noAutofit/>
          </a:bodyPr>
          <a:lstStyle/>
          <a:p>
            <a:r>
              <a:rPr lang="en-US" altLang="ko-KR" sz="13800" spc="-1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138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19836" y="2925182"/>
            <a:ext cx="1950511" cy="135125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현황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상황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29216" y="1542710"/>
            <a:ext cx="352945" cy="266798"/>
            <a:chOff x="5155200" y="1464055"/>
            <a:chExt cx="591327" cy="446996"/>
          </a:xfrm>
        </p:grpSpPr>
        <p:sp>
          <p:nvSpPr>
            <p:cNvPr id="22" name="직사각형 21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잘린 사각형 24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3062" y="-869053"/>
            <a:ext cx="319318" cy="433442"/>
            <a:chOff x="5333062" y="-869053"/>
            <a:chExt cx="319318" cy="433442"/>
          </a:xfrm>
        </p:grpSpPr>
        <p:sp>
          <p:nvSpPr>
            <p:cNvPr id="34" name="TextBox 33"/>
            <p:cNvSpPr txBox="1"/>
            <p:nvPr/>
          </p:nvSpPr>
          <p:spPr>
            <a:xfrm>
              <a:off x="533306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박서영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9" name="Picture 2" descr="크롬 테마 색상 변경 및 추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409" y="-869053"/>
              <a:ext cx="275630" cy="27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960683" y="-860775"/>
            <a:ext cx="319318" cy="425164"/>
            <a:chOff x="4960683" y="-860775"/>
            <a:chExt cx="319318" cy="425164"/>
          </a:xfrm>
        </p:grpSpPr>
        <p:sp>
          <p:nvSpPr>
            <p:cNvPr id="32" name="TextBox 31"/>
            <p:cNvSpPr txBox="1"/>
            <p:nvPr/>
          </p:nvSpPr>
          <p:spPr>
            <a:xfrm>
              <a:off x="4960683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정준호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980769" y="-860775"/>
              <a:ext cx="279148" cy="275295"/>
              <a:chOff x="2329061" y="3721830"/>
              <a:chExt cx="337939" cy="333275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329061" y="3721830"/>
                <a:ext cx="337939" cy="333275"/>
              </a:xfrm>
              <a:prstGeom prst="roundRect">
                <a:avLst>
                  <a:gd name="adj" fmla="val 2295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14" descr="Mysql - Free logo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054" y="3757491"/>
                <a:ext cx="261953" cy="261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4619712" y="-880068"/>
            <a:ext cx="319318" cy="444457"/>
            <a:chOff x="4619712" y="-880068"/>
            <a:chExt cx="319318" cy="444457"/>
          </a:xfrm>
        </p:grpSpPr>
        <p:sp>
          <p:nvSpPr>
            <p:cNvPr id="31" name="TextBox 30"/>
            <p:cNvSpPr txBox="1"/>
            <p:nvPr/>
          </p:nvSpPr>
          <p:spPr>
            <a:xfrm>
              <a:off x="461971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이태희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3" name="Picture 10" descr="Jenkins CI | Slack App Directory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492" y1="71875" x2="54297" y2="79102"/>
                          <a14:foregroundMark x1="72070" y1="69922" x2="58984" y2="74609"/>
                          <a14:foregroundMark x1="61719" y1="81836" x2="44141" y2="82227"/>
                          <a14:foregroundMark x1="65430" y1="55664" x2="51172" y2="57422"/>
                          <a14:foregroundMark x1="47656" y1="16016" x2="37109" y2="19336"/>
                          <a14:foregroundMark x1="38867" y1="25391" x2="33984" y2="22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7" t="7604" r="5948" b="10032"/>
            <a:stretch/>
          </p:blipFill>
          <p:spPr bwMode="auto">
            <a:xfrm>
              <a:off x="4633121" y="-880068"/>
              <a:ext cx="294587" cy="29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521132" y="-838855"/>
            <a:ext cx="319318" cy="450263"/>
            <a:chOff x="3521132" y="-838855"/>
            <a:chExt cx="319318" cy="450263"/>
          </a:xfrm>
        </p:grpSpPr>
        <p:pic>
          <p:nvPicPr>
            <p:cNvPr id="1028" name="Picture 4" descr="리액트 (자바스크립트 라이브러리)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001" y="-838855"/>
              <a:ext cx="301829" cy="26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52113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정채린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862103" y="-853151"/>
            <a:ext cx="326708" cy="464559"/>
            <a:chOff x="3862103" y="-853151"/>
            <a:chExt cx="326708" cy="464559"/>
          </a:xfrm>
        </p:grpSpPr>
        <p:pic>
          <p:nvPicPr>
            <p:cNvPr id="1030" name="Picture 6" descr="피그마는 무료? 피그마 무료 기능 알아보기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2" t="13462" r="29260" b="14205"/>
            <a:stretch/>
          </p:blipFill>
          <p:spPr bwMode="auto">
            <a:xfrm>
              <a:off x="3877437" y="-853151"/>
              <a:ext cx="311374" cy="29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862103" y="-542480"/>
              <a:ext cx="32092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김동준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34482" y="-893948"/>
            <a:ext cx="349653" cy="505356"/>
            <a:chOff x="4234482" y="-893948"/>
            <a:chExt cx="349653" cy="505356"/>
          </a:xfrm>
        </p:grpSpPr>
        <p:pic>
          <p:nvPicPr>
            <p:cNvPr id="1032" name="Picture 8" descr="스프링과 스프링부트(Spring Boot)ㅣ정의, 특징, 사용 이유, 생성 방법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741" b="69185" l="21667" r="49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9" t="28377" r="46996" b="28776"/>
            <a:stretch/>
          </p:blipFill>
          <p:spPr bwMode="auto">
            <a:xfrm>
              <a:off x="4236417" y="-893948"/>
              <a:ext cx="347718" cy="37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23448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배서연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48656" y="3729070"/>
            <a:ext cx="352945" cy="266798"/>
            <a:chOff x="5155200" y="1464055"/>
            <a:chExt cx="591327" cy="446996"/>
          </a:xfrm>
        </p:grpSpPr>
        <p:sp>
          <p:nvSpPr>
            <p:cNvPr id="61" name="직사각형 60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한쪽 모서리가 잘린 사각형 61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723776" y="1557821"/>
            <a:ext cx="352945" cy="266798"/>
            <a:chOff x="5155200" y="1464055"/>
            <a:chExt cx="591327" cy="446996"/>
          </a:xfrm>
        </p:grpSpPr>
        <p:sp>
          <p:nvSpPr>
            <p:cNvPr id="70" name="직사각형 69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70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973384" y="2138578"/>
            <a:ext cx="503358" cy="145746"/>
            <a:chOff x="7973384" y="2138578"/>
            <a:chExt cx="503358" cy="14574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7973384" y="2211452"/>
              <a:ext cx="1075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8177716" y="2174884"/>
              <a:ext cx="86945" cy="73134"/>
              <a:chOff x="8145983" y="2165756"/>
              <a:chExt cx="110973" cy="93345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154798" y="2165756"/>
                <a:ext cx="93345" cy="93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8145983" y="2179225"/>
                <a:ext cx="110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곱셈 기호 64"/>
            <p:cNvSpPr/>
            <p:nvPr/>
          </p:nvSpPr>
          <p:spPr>
            <a:xfrm>
              <a:off x="8330996" y="2138578"/>
              <a:ext cx="145746" cy="145746"/>
            </a:xfrm>
            <a:prstGeom prst="mathMultiply">
              <a:avLst>
                <a:gd name="adj1" fmla="val 11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030612" y="1839304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20231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정채린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111" y="402202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배서연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곱셈 기호 88"/>
          <p:cNvSpPr/>
          <p:nvPr/>
        </p:nvSpPr>
        <p:spPr>
          <a:xfrm>
            <a:off x="11532133" y="608702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셈 기호 91"/>
          <p:cNvSpPr/>
          <p:nvPr/>
        </p:nvSpPr>
        <p:spPr>
          <a:xfrm>
            <a:off x="10437373" y="1203120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7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진행 상황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0" name="Picture 8" descr="Tailwind Labs - YouTu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3" t="24953" r="10553" b="24657"/>
          <a:stretch/>
        </p:blipFill>
        <p:spPr bwMode="auto">
          <a:xfrm>
            <a:off x="3282728" y="3432952"/>
            <a:ext cx="1446836" cy="9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pring JPA] JPA 란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24" y="1558947"/>
            <a:ext cx="1910464" cy="19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Git] git 사용법 튜토리얼3 - 깃 허브와 연동하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1" r="9992"/>
          <a:stretch/>
        </p:blipFill>
        <p:spPr bwMode="auto">
          <a:xfrm>
            <a:off x="2408927" y="2673085"/>
            <a:ext cx="1018573" cy="11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Nginx] 초보자 가이드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r="25274"/>
          <a:stretch/>
        </p:blipFill>
        <p:spPr bwMode="auto">
          <a:xfrm>
            <a:off x="6194354" y="3246633"/>
            <a:ext cx="1262273" cy="1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Jenki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6" b="17323"/>
          <a:stretch/>
        </p:blipFill>
        <p:spPr bwMode="auto">
          <a:xfrm>
            <a:off x="5744281" y="2377953"/>
            <a:ext cx="2615704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https://lh6.googleusercontent.com/uU8uAwWqWbJR-u6-lHLHJC8UP_SLYTS3oOuzePQcUKO4NRI0LQJ8L3jJeL4w4jdQZ_uXpWulbyZaRHbjrEFaKbIfMfWP_xeEVIdTJxH0dbOaXTRiEyj_xg9Es0kxAyeZlDVIHqP_SvmXbPtSfwhn0pu8hsgyXwrwjtDOFAtW99s_4dKDmEt335vPDfnDWI7M=s204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813" y="3379256"/>
            <a:ext cx="1704990" cy="7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5.googleusercontent.com/M8VG7hz0Qpc65G9C8kIJ89UiVc_zy7NRZzSBx9SvtzevTRjJgmnAR5E-UFqtKiyY9J18WSRIRxKRXs2ncoHG9ErQVs9YU7I8J6ood-k4dtx94uJEaSgo_U7pj19-VoxDn-mq5TADP0tEFc1wW3VAyupVJItV-Kynx1UtUlnaqwcZuAoXEDXlLJySopPpI5uj=s204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-636" r="15717" b="-1580"/>
          <a:stretch/>
        </p:blipFill>
        <p:spPr bwMode="auto">
          <a:xfrm>
            <a:off x="4989575" y="3308184"/>
            <a:ext cx="938846" cy="9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31406" r="14480" b="19311"/>
          <a:stretch/>
        </p:blipFill>
        <p:spPr>
          <a:xfrm>
            <a:off x="2575241" y="4596095"/>
            <a:ext cx="2291788" cy="891251"/>
          </a:xfrm>
          <a:prstGeom prst="rect">
            <a:avLst/>
          </a:prstGeom>
        </p:spPr>
      </p:pic>
      <p:pic>
        <p:nvPicPr>
          <p:cNvPr id="18436" name="Picture 4" descr="TypeScript] TypeScript란?(feat.기초 문법)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1" b="22193"/>
          <a:stretch/>
        </p:blipFill>
        <p:spPr bwMode="auto">
          <a:xfrm>
            <a:off x="5670365" y="1594591"/>
            <a:ext cx="2082398" cy="6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React 18 버전의 실상을 파헤치다. - 오픈소스컨설팅 테크블로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26" y="4388935"/>
            <a:ext cx="2128373" cy="9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Zustand - Redux, 간단하게 써보세요!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20" y="4345617"/>
            <a:ext cx="3047999" cy="17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Git] git 사용법 튜토리얼3 - 깃 허브와 연동하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t="22040" r="51611" b="24379"/>
          <a:stretch/>
        </p:blipFill>
        <p:spPr bwMode="auto">
          <a:xfrm>
            <a:off x="1928324" y="3907514"/>
            <a:ext cx="1157468" cy="6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진행 상황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897381" y="1577828"/>
            <a:ext cx="8397239" cy="4449117"/>
            <a:chOff x="1950720" y="1577828"/>
            <a:chExt cx="8397239" cy="444911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50720" y="1872609"/>
              <a:ext cx="8397239" cy="4154336"/>
            </a:xfrm>
            <a:prstGeom prst="roundRect">
              <a:avLst/>
            </a:prstGeom>
            <a:noFill/>
            <a:ln w="38100">
              <a:solidFill>
                <a:srgbClr val="B0B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75560" y="2223121"/>
              <a:ext cx="5547560" cy="4450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젠킨스로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도커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기반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CI/CD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파이프라인 구축 완료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67202" y="1577828"/>
              <a:ext cx="156427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4927" y="3358894"/>
              <a:ext cx="264675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커뮤니티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전체적인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디자인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완료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스터디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폼 및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구인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목록 출력</a:t>
              </a:r>
              <a:endPara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482910" y="3013519"/>
              <a:ext cx="3430790" cy="2629743"/>
            </a:xfrm>
            <a:prstGeom prst="roundRect">
              <a:avLst/>
            </a:prstGeom>
            <a:noFill/>
            <a:ln w="38100">
              <a:solidFill>
                <a:srgbClr val="CDC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384979" y="3013519"/>
              <a:ext cx="3430790" cy="2629743"/>
            </a:xfrm>
            <a:prstGeom prst="roundRect">
              <a:avLst/>
            </a:prstGeom>
            <a:noFill/>
            <a:ln w="38100">
              <a:solidFill>
                <a:srgbClr val="D2D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858539" y="3589726"/>
              <a:ext cx="2483373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유튜브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카카오 로그인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중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28372" y="2790216"/>
              <a:ext cx="113986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87103" y="2790216"/>
              <a:ext cx="10262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6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 계획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텍스트 개체 틀 2">
            <a:extLst>
              <a:ext uri="{FF2B5EF4-FFF2-40B4-BE49-F238E27FC236}">
                <a16:creationId xmlns:a16="http://schemas.microsoft.com/office/drawing/2014/main" id="{01B4472A-C09B-4C6D-87B8-1A7673E2EB2B}"/>
              </a:ext>
            </a:extLst>
          </p:cNvPr>
          <p:cNvSpPr txBox="1">
            <a:spLocks/>
          </p:cNvSpPr>
          <p:nvPr/>
        </p:nvSpPr>
        <p:spPr>
          <a:xfrm>
            <a:off x="777008" y="1376066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E3AA6F9-2C39-4F34-88AF-260A950EA556}"/>
              </a:ext>
            </a:extLst>
          </p:cNvPr>
          <p:cNvSpPr txBox="1"/>
          <p:nvPr/>
        </p:nvSpPr>
        <p:spPr>
          <a:xfrm>
            <a:off x="708242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1344B0C-A137-42BB-8343-5764836B6871}"/>
              </a:ext>
            </a:extLst>
          </p:cNvPr>
          <p:cNvSpPr/>
          <p:nvPr/>
        </p:nvSpPr>
        <p:spPr>
          <a:xfrm>
            <a:off x="908647" y="2289784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화살표: 오른쪽 83">
            <a:extLst>
              <a:ext uri="{FF2B5EF4-FFF2-40B4-BE49-F238E27FC236}">
                <a16:creationId xmlns:a16="http://schemas.microsoft.com/office/drawing/2014/main" id="{25D69057-3BDF-420B-B2B9-8D2ADE1B25FB}"/>
              </a:ext>
            </a:extLst>
          </p:cNvPr>
          <p:cNvSpPr/>
          <p:nvPr/>
        </p:nvSpPr>
        <p:spPr>
          <a:xfrm>
            <a:off x="908648" y="2625108"/>
            <a:ext cx="1305273" cy="2649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화살표: 오른쪽 84">
            <a:extLst>
              <a:ext uri="{FF2B5EF4-FFF2-40B4-BE49-F238E27FC236}">
                <a16:creationId xmlns:a16="http://schemas.microsoft.com/office/drawing/2014/main" id="{4834022C-C72E-4E21-9366-F92475A10005}"/>
              </a:ext>
            </a:extLst>
          </p:cNvPr>
          <p:cNvSpPr/>
          <p:nvPr/>
        </p:nvSpPr>
        <p:spPr>
          <a:xfrm>
            <a:off x="1728274" y="3610206"/>
            <a:ext cx="3094390" cy="264903"/>
          </a:xfrm>
          <a:prstGeom prst="rightArrow">
            <a:avLst/>
          </a:prstGeom>
          <a:solidFill>
            <a:srgbClr val="CD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DC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C461A2A-0521-4845-BEE4-7DE774CF07F2}"/>
              </a:ext>
            </a:extLst>
          </p:cNvPr>
          <p:cNvSpPr txBox="1"/>
          <p:nvPr/>
        </p:nvSpPr>
        <p:spPr>
          <a:xfrm>
            <a:off x="833409" y="2820356"/>
            <a:ext cx="20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정보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CD5805B-1E02-4CB9-BD88-A5A396093504}"/>
              </a:ext>
            </a:extLst>
          </p:cNvPr>
          <p:cNvSpPr txBox="1"/>
          <p:nvPr/>
        </p:nvSpPr>
        <p:spPr>
          <a:xfrm>
            <a:off x="857803" y="3331407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기능 구현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B108F9E-46E0-4E5F-915F-479DDC2C216D}"/>
              </a:ext>
            </a:extLst>
          </p:cNvPr>
          <p:cNvSpPr/>
          <p:nvPr/>
        </p:nvSpPr>
        <p:spPr>
          <a:xfrm>
            <a:off x="2753179" y="4299039"/>
            <a:ext cx="1857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페이지 구현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312D19-8A99-49FB-AAA1-5ADAE6A482F6}"/>
              </a:ext>
            </a:extLst>
          </p:cNvPr>
          <p:cNvCxnSpPr>
            <a:cxnSpLocks/>
          </p:cNvCxnSpPr>
          <p:nvPr/>
        </p:nvCxnSpPr>
        <p:spPr>
          <a:xfrm flipV="1">
            <a:off x="909552" y="2289786"/>
            <a:ext cx="10418952" cy="855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12D7FBED-1D3B-4013-AE74-6CB3312F909F}"/>
              </a:ext>
            </a:extLst>
          </p:cNvPr>
          <p:cNvCxnSpPr>
            <a:cxnSpLocks/>
          </p:cNvCxnSpPr>
          <p:nvPr/>
        </p:nvCxnSpPr>
        <p:spPr>
          <a:xfrm>
            <a:off x="909552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3A19C29-5E5E-4755-BCBF-7E376DFDFA00}"/>
              </a:ext>
            </a:extLst>
          </p:cNvPr>
          <p:cNvCxnSpPr>
            <a:cxnSpLocks/>
          </p:cNvCxnSpPr>
          <p:nvPr/>
        </p:nvCxnSpPr>
        <p:spPr>
          <a:xfrm>
            <a:off x="8735774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E621435D-F2F1-4632-911B-A976A7236D79}"/>
              </a:ext>
            </a:extLst>
          </p:cNvPr>
          <p:cNvCxnSpPr>
            <a:cxnSpLocks/>
          </p:cNvCxnSpPr>
          <p:nvPr/>
        </p:nvCxnSpPr>
        <p:spPr>
          <a:xfrm>
            <a:off x="2213922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C8B5ED03-2B78-43F4-8CD5-5CAE1FF0CEE4}"/>
              </a:ext>
            </a:extLst>
          </p:cNvPr>
          <p:cNvCxnSpPr>
            <a:cxnSpLocks/>
          </p:cNvCxnSpPr>
          <p:nvPr/>
        </p:nvCxnSpPr>
        <p:spPr>
          <a:xfrm>
            <a:off x="3518293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AA11C312-5EBC-4184-AD2A-87AC6F946739}"/>
              </a:ext>
            </a:extLst>
          </p:cNvPr>
          <p:cNvCxnSpPr>
            <a:cxnSpLocks/>
          </p:cNvCxnSpPr>
          <p:nvPr/>
        </p:nvCxnSpPr>
        <p:spPr>
          <a:xfrm>
            <a:off x="7431404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CE9734B-DF95-430C-9494-B5126814609C}"/>
              </a:ext>
            </a:extLst>
          </p:cNvPr>
          <p:cNvCxnSpPr>
            <a:cxnSpLocks/>
          </p:cNvCxnSpPr>
          <p:nvPr/>
        </p:nvCxnSpPr>
        <p:spPr>
          <a:xfrm>
            <a:off x="4822664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9B2E9C7-821F-4E5C-889D-0E29681A84EF}"/>
              </a:ext>
            </a:extLst>
          </p:cNvPr>
          <p:cNvCxnSpPr>
            <a:cxnSpLocks/>
          </p:cNvCxnSpPr>
          <p:nvPr/>
        </p:nvCxnSpPr>
        <p:spPr>
          <a:xfrm>
            <a:off x="6127034" y="2171089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화살표: 오른쪽 2">
            <a:extLst>
              <a:ext uri="{FF2B5EF4-FFF2-40B4-BE49-F238E27FC236}">
                <a16:creationId xmlns:a16="http://schemas.microsoft.com/office/drawing/2014/main" id="{DE5F61BA-2F59-4808-AD29-2B34248371A6}"/>
              </a:ext>
            </a:extLst>
          </p:cNvPr>
          <p:cNvSpPr/>
          <p:nvPr/>
        </p:nvSpPr>
        <p:spPr>
          <a:xfrm>
            <a:off x="908641" y="3118756"/>
            <a:ext cx="1300528" cy="262705"/>
          </a:xfrm>
          <a:prstGeom prst="rightArrow">
            <a:avLst/>
          </a:prstGeom>
          <a:solidFill>
            <a:srgbClr val="CD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C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7DCB84A-78B2-4F21-8950-8B729D7B8A5E}"/>
              </a:ext>
            </a:extLst>
          </p:cNvPr>
          <p:cNvSpPr txBox="1"/>
          <p:nvPr/>
        </p:nvSpPr>
        <p:spPr>
          <a:xfrm>
            <a:off x="1733169" y="3802304"/>
            <a:ext cx="277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 페이지</a:t>
            </a:r>
            <a:r>
              <a:rPr lang="en-US" altLang="ko-KR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 플레이어 구현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8" name="화살표: 오른쪽 2">
            <a:extLst>
              <a:ext uri="{FF2B5EF4-FFF2-40B4-BE49-F238E27FC236}">
                <a16:creationId xmlns:a16="http://schemas.microsoft.com/office/drawing/2014/main" id="{8F77902F-C4F9-4B21-9B1E-1442BFB462AC}"/>
              </a:ext>
            </a:extLst>
          </p:cNvPr>
          <p:cNvSpPr/>
          <p:nvPr/>
        </p:nvSpPr>
        <p:spPr>
          <a:xfrm>
            <a:off x="2741789" y="4097959"/>
            <a:ext cx="2076599" cy="264903"/>
          </a:xfrm>
          <a:prstGeom prst="rightArrow">
            <a:avLst/>
          </a:prstGeom>
          <a:solidFill>
            <a:srgbClr val="CD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8626FCC-293E-401E-B283-96E1643E4128}"/>
              </a:ext>
            </a:extLst>
          </p:cNvPr>
          <p:cNvCxnSpPr>
            <a:cxnSpLocks/>
          </p:cNvCxnSpPr>
          <p:nvPr/>
        </p:nvCxnSpPr>
        <p:spPr>
          <a:xfrm>
            <a:off x="11328508" y="2164293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9263288-E141-47C1-8EAA-8FC61EB277AB}"/>
              </a:ext>
            </a:extLst>
          </p:cNvPr>
          <p:cNvCxnSpPr>
            <a:cxnSpLocks/>
          </p:cNvCxnSpPr>
          <p:nvPr/>
        </p:nvCxnSpPr>
        <p:spPr>
          <a:xfrm>
            <a:off x="10032144" y="2164293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58F1F757-730F-4ABF-9AE8-379DAC762B37}"/>
              </a:ext>
            </a:extLst>
          </p:cNvPr>
          <p:cNvGrpSpPr/>
          <p:nvPr/>
        </p:nvGrpSpPr>
        <p:grpSpPr>
          <a:xfrm>
            <a:off x="2213923" y="2209261"/>
            <a:ext cx="9114592" cy="3933482"/>
            <a:chOff x="1659061" y="2420250"/>
            <a:chExt cx="7651428" cy="2963349"/>
          </a:xfrm>
        </p:grpSpPr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2482936F-ED86-41BF-9B9A-36B3A36A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8D02CBE-98A9-4D7F-B7AE-7E208B3467FF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2BF90C07-EC3E-4119-833F-57A5018D1ADB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98685312-168C-49F5-BA87-ABE5F622A83E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B02ADF5-F9C9-44A6-83CE-1F6C4CBDE7B0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9471C2-F741-4DA6-ACC5-68E2DC976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4243F82-4216-4912-8D7D-D4DA98932FCC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화살표: 오른쪽 2">
            <a:extLst>
              <a:ext uri="{FF2B5EF4-FFF2-40B4-BE49-F238E27FC236}">
                <a16:creationId xmlns:a16="http://schemas.microsoft.com/office/drawing/2014/main" id="{0984F1A5-408D-430E-A175-2FD7C878A598}"/>
              </a:ext>
            </a:extLst>
          </p:cNvPr>
          <p:cNvSpPr/>
          <p:nvPr/>
        </p:nvSpPr>
        <p:spPr>
          <a:xfrm>
            <a:off x="10033352" y="4122181"/>
            <a:ext cx="1306525" cy="264903"/>
          </a:xfrm>
          <a:prstGeom prst="rightArrow">
            <a:avLst/>
          </a:prstGeom>
          <a:solidFill>
            <a:srgbClr val="B0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21682AA-FD2D-405D-AD67-3D7CDDD989C2}"/>
              </a:ext>
            </a:extLst>
          </p:cNvPr>
          <p:cNvSpPr txBox="1"/>
          <p:nvPr/>
        </p:nvSpPr>
        <p:spPr>
          <a:xfrm>
            <a:off x="1864468" y="1882545"/>
            <a:ext cx="90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~1/29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05F8B19-8158-43B2-A38F-5D23D4CD97B6}"/>
              </a:ext>
            </a:extLst>
          </p:cNvPr>
          <p:cNvSpPr txBox="1"/>
          <p:nvPr/>
        </p:nvSpPr>
        <p:spPr>
          <a:xfrm>
            <a:off x="3220191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5D85D5-F805-4CA4-A674-7B8A7CD3AAB9}"/>
              </a:ext>
            </a:extLst>
          </p:cNvPr>
          <p:cNvSpPr txBox="1"/>
          <p:nvPr/>
        </p:nvSpPr>
        <p:spPr>
          <a:xfrm>
            <a:off x="4594742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D85785F-D2B4-43BE-9DCA-A3F2C76E9A94}"/>
              </a:ext>
            </a:extLst>
          </p:cNvPr>
          <p:cNvSpPr txBox="1"/>
          <p:nvPr/>
        </p:nvSpPr>
        <p:spPr>
          <a:xfrm>
            <a:off x="5861571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FC7EA8E-E48F-4837-85E1-3F83DC515084}"/>
              </a:ext>
            </a:extLst>
          </p:cNvPr>
          <p:cNvSpPr txBox="1"/>
          <p:nvPr/>
        </p:nvSpPr>
        <p:spPr>
          <a:xfrm>
            <a:off x="7134586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5C695A3-A455-47B1-82AF-F171B84DF253}"/>
              </a:ext>
            </a:extLst>
          </p:cNvPr>
          <p:cNvSpPr txBox="1"/>
          <p:nvPr/>
        </p:nvSpPr>
        <p:spPr>
          <a:xfrm>
            <a:off x="8436244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83F655-8A2D-44EF-8BAD-8DACA3A8441F}"/>
              </a:ext>
            </a:extLst>
          </p:cNvPr>
          <p:cNvSpPr txBox="1"/>
          <p:nvPr/>
        </p:nvSpPr>
        <p:spPr>
          <a:xfrm>
            <a:off x="9736756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F573B87-1852-4417-B635-DCD8AAB7B00B}"/>
              </a:ext>
            </a:extLst>
          </p:cNvPr>
          <p:cNvSpPr txBox="1"/>
          <p:nvPr/>
        </p:nvSpPr>
        <p:spPr>
          <a:xfrm>
            <a:off x="11021188" y="1882545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8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4205194" y="4564934"/>
            <a:ext cx="1920279" cy="264903"/>
          </a:xfrm>
          <a:prstGeom prst="rightArrow">
            <a:avLst/>
          </a:prstGeom>
          <a:solidFill>
            <a:srgbClr val="CD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DC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4205187" y="4748020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0" name="화살표: 오른쪽 2">
            <a:extLst>
              <a:ext uri="{FF2B5EF4-FFF2-40B4-BE49-F238E27FC236}">
                <a16:creationId xmlns:a16="http://schemas.microsoft.com/office/drawing/2014/main" id="{2A664D76-70D9-4F32-8789-4AD8B3FAF024}"/>
              </a:ext>
            </a:extLst>
          </p:cNvPr>
          <p:cNvSpPr/>
          <p:nvPr/>
        </p:nvSpPr>
        <p:spPr>
          <a:xfrm>
            <a:off x="7435607" y="2616980"/>
            <a:ext cx="3905422" cy="262705"/>
          </a:xfrm>
          <a:prstGeom prst="rightArrow">
            <a:avLst/>
          </a:prstGeom>
          <a:solidFill>
            <a:srgbClr val="B0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0B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BF8BEE2-4FB5-424F-8E8F-34AF33A93EDC}"/>
              </a:ext>
            </a:extLst>
          </p:cNvPr>
          <p:cNvSpPr txBox="1"/>
          <p:nvPr/>
        </p:nvSpPr>
        <p:spPr>
          <a:xfrm>
            <a:off x="7421223" y="281815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UCC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3852143"/>
            <a:ext cx="21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포트폴리오화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4F98A9B-F372-4F51-AC33-E58D87CE90A6}"/>
              </a:ext>
            </a:extLst>
          </p:cNvPr>
          <p:cNvSpPr txBox="1"/>
          <p:nvPr/>
        </p:nvSpPr>
        <p:spPr>
          <a:xfrm>
            <a:off x="10906851" y="1640233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A6442E5-80A6-4517-9569-C64675A74DB5}"/>
              </a:ext>
            </a:extLst>
          </p:cNvPr>
          <p:cNvSpPr txBox="1"/>
          <p:nvPr/>
        </p:nvSpPr>
        <p:spPr>
          <a:xfrm>
            <a:off x="7053921" y="1640233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EBBA5DA-61BD-43C0-9AE1-C42F48E677FD}"/>
              </a:ext>
            </a:extLst>
          </p:cNvPr>
          <p:cNvSpPr txBox="1"/>
          <p:nvPr/>
        </p:nvSpPr>
        <p:spPr>
          <a:xfrm>
            <a:off x="3099465" y="1640233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57" name="화살표: 오른쪽 2">
            <a:extLst>
              <a:ext uri="{FF2B5EF4-FFF2-40B4-BE49-F238E27FC236}">
                <a16:creationId xmlns:a16="http://schemas.microsoft.com/office/drawing/2014/main" id="{F3AB1E2E-772F-4013-9604-9A5D6E7DBD3F}"/>
              </a:ext>
            </a:extLst>
          </p:cNvPr>
          <p:cNvSpPr/>
          <p:nvPr/>
        </p:nvSpPr>
        <p:spPr>
          <a:xfrm>
            <a:off x="5997335" y="5477824"/>
            <a:ext cx="2734846" cy="262705"/>
          </a:xfrm>
          <a:prstGeom prst="rightArrow">
            <a:avLst/>
          </a:prstGeom>
          <a:solidFill>
            <a:srgbClr val="AA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0B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4A428D2-C9EE-4728-89E3-C442220DC538}"/>
              </a:ext>
            </a:extLst>
          </p:cNvPr>
          <p:cNvSpPr txBox="1"/>
          <p:nvPr/>
        </p:nvSpPr>
        <p:spPr>
          <a:xfrm>
            <a:off x="6018073" y="5731123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QA 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26EF2E-9133-4851-90C8-94E4C6E4C9F5}"/>
              </a:ext>
            </a:extLst>
          </p:cNvPr>
          <p:cNvSpPr txBox="1"/>
          <p:nvPr/>
        </p:nvSpPr>
        <p:spPr>
          <a:xfrm>
            <a:off x="10008833" y="4321094"/>
            <a:ext cx="163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정리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1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26827" y="3657891"/>
            <a:ext cx="1306525" cy="264903"/>
          </a:xfrm>
          <a:prstGeom prst="rightArrow">
            <a:avLst/>
          </a:prstGeom>
          <a:solidFill>
            <a:srgbClr val="B0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2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5508270" y="4990793"/>
            <a:ext cx="1920279" cy="264903"/>
          </a:xfrm>
          <a:prstGeom prst="rightArrow">
            <a:avLst/>
          </a:prstGeom>
          <a:solidFill>
            <a:srgbClr val="CD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DC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5508263" y="5180346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쪽지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기능 구현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3319178"/>
            <a:ext cx="2574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준비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5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26827" y="3124926"/>
            <a:ext cx="2601677" cy="264903"/>
          </a:xfrm>
          <a:prstGeom prst="rightArrow">
            <a:avLst/>
          </a:prstGeom>
          <a:solidFill>
            <a:srgbClr val="B0B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9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F1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57868" y="4184833"/>
            <a:ext cx="3714655" cy="1991333"/>
            <a:chOff x="1679118" y="1026743"/>
            <a:chExt cx="11682484" cy="62626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145310" y="3783960"/>
            <a:ext cx="3318458" cy="1993219"/>
            <a:chOff x="1679118" y="1026739"/>
            <a:chExt cx="11682484" cy="7714936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73384" y="615947"/>
            <a:ext cx="3714655" cy="1991333"/>
            <a:chOff x="1679118" y="1026743"/>
            <a:chExt cx="11682484" cy="62626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36630" y="2019571"/>
            <a:ext cx="3318458" cy="1735639"/>
            <a:chOff x="1679118" y="1026739"/>
            <a:chExt cx="11682484" cy="7714936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양쪽 모서리가 둥근 사각형 94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3704" y="1215944"/>
            <a:ext cx="3714655" cy="1991333"/>
            <a:chOff x="1679118" y="1026743"/>
            <a:chExt cx="11682484" cy="626268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8754" y="3429000"/>
            <a:ext cx="3714655" cy="1991333"/>
            <a:chOff x="1679118" y="1026743"/>
            <a:chExt cx="11682484" cy="626268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4820" y="2125706"/>
            <a:ext cx="4862359" cy="2606588"/>
            <a:chOff x="1679118" y="1026743"/>
            <a:chExt cx="11682484" cy="626268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4200" y="2443068"/>
            <a:ext cx="2442979" cy="2103120"/>
          </a:xfrm>
        </p:spPr>
        <p:txBody>
          <a:bodyPr anchor="ctr">
            <a:noAutofit/>
          </a:bodyPr>
          <a:lstStyle/>
          <a:p>
            <a:r>
              <a:rPr lang="en-US" altLang="ko-KR" sz="13800" spc="-1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138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19836" y="2925182"/>
            <a:ext cx="1950511" cy="135125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문화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전략과 규칙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29216" y="1542710"/>
            <a:ext cx="352945" cy="266798"/>
            <a:chOff x="5155200" y="1464055"/>
            <a:chExt cx="591327" cy="446996"/>
          </a:xfrm>
        </p:grpSpPr>
        <p:sp>
          <p:nvSpPr>
            <p:cNvPr id="22" name="직사각형 21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잘린 사각형 24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3062" y="-869053"/>
            <a:ext cx="319318" cy="433442"/>
            <a:chOff x="5333062" y="-869053"/>
            <a:chExt cx="319318" cy="433442"/>
          </a:xfrm>
        </p:grpSpPr>
        <p:sp>
          <p:nvSpPr>
            <p:cNvPr id="34" name="TextBox 33"/>
            <p:cNvSpPr txBox="1"/>
            <p:nvPr/>
          </p:nvSpPr>
          <p:spPr>
            <a:xfrm>
              <a:off x="533306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박서영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9" name="Picture 2" descr="크롬 테마 색상 변경 및 추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409" y="-869053"/>
              <a:ext cx="275630" cy="27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960683" y="-860775"/>
            <a:ext cx="319318" cy="425164"/>
            <a:chOff x="4960683" y="-860775"/>
            <a:chExt cx="319318" cy="425164"/>
          </a:xfrm>
        </p:grpSpPr>
        <p:sp>
          <p:nvSpPr>
            <p:cNvPr id="32" name="TextBox 31"/>
            <p:cNvSpPr txBox="1"/>
            <p:nvPr/>
          </p:nvSpPr>
          <p:spPr>
            <a:xfrm>
              <a:off x="4960683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정준호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980769" y="-860775"/>
              <a:ext cx="279148" cy="275295"/>
              <a:chOff x="2329061" y="3721830"/>
              <a:chExt cx="337939" cy="333275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329061" y="3721830"/>
                <a:ext cx="337939" cy="333275"/>
              </a:xfrm>
              <a:prstGeom prst="roundRect">
                <a:avLst>
                  <a:gd name="adj" fmla="val 2295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14" descr="Mysql - Free logo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054" y="3757491"/>
                <a:ext cx="261953" cy="261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4619712" y="-880068"/>
            <a:ext cx="319318" cy="444457"/>
            <a:chOff x="4619712" y="-880068"/>
            <a:chExt cx="319318" cy="444457"/>
          </a:xfrm>
        </p:grpSpPr>
        <p:sp>
          <p:nvSpPr>
            <p:cNvPr id="31" name="TextBox 30"/>
            <p:cNvSpPr txBox="1"/>
            <p:nvPr/>
          </p:nvSpPr>
          <p:spPr>
            <a:xfrm>
              <a:off x="461971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이태희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3" name="Picture 10" descr="Jenkins CI | Slack App Directory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492" y1="71875" x2="54297" y2="79102"/>
                          <a14:foregroundMark x1="72070" y1="69922" x2="58984" y2="74609"/>
                          <a14:foregroundMark x1="61719" y1="81836" x2="44141" y2="82227"/>
                          <a14:foregroundMark x1="65430" y1="55664" x2="51172" y2="57422"/>
                          <a14:foregroundMark x1="47656" y1="16016" x2="37109" y2="19336"/>
                          <a14:foregroundMark x1="38867" y1="25391" x2="33984" y2="22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7" t="7604" r="5948" b="10032"/>
            <a:stretch/>
          </p:blipFill>
          <p:spPr bwMode="auto">
            <a:xfrm>
              <a:off x="4633121" y="-880068"/>
              <a:ext cx="294587" cy="29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521132" y="-838855"/>
            <a:ext cx="319318" cy="450263"/>
            <a:chOff x="3521132" y="-838855"/>
            <a:chExt cx="319318" cy="450263"/>
          </a:xfrm>
        </p:grpSpPr>
        <p:pic>
          <p:nvPicPr>
            <p:cNvPr id="1028" name="Picture 4" descr="리액트 (자바스크립트 라이브러리)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001" y="-838855"/>
              <a:ext cx="301829" cy="26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52113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정채린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862103" y="-853151"/>
            <a:ext cx="326708" cy="464559"/>
            <a:chOff x="3862103" y="-853151"/>
            <a:chExt cx="326708" cy="464559"/>
          </a:xfrm>
        </p:grpSpPr>
        <p:pic>
          <p:nvPicPr>
            <p:cNvPr id="1030" name="Picture 6" descr="피그마는 무료? 피그마 무료 기능 알아보기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2" t="13462" r="29260" b="14205"/>
            <a:stretch/>
          </p:blipFill>
          <p:spPr bwMode="auto">
            <a:xfrm>
              <a:off x="3877437" y="-853151"/>
              <a:ext cx="311374" cy="29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862103" y="-542480"/>
              <a:ext cx="32092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김동준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34482" y="-893948"/>
            <a:ext cx="349653" cy="505356"/>
            <a:chOff x="4234482" y="-893948"/>
            <a:chExt cx="349653" cy="505356"/>
          </a:xfrm>
        </p:grpSpPr>
        <p:pic>
          <p:nvPicPr>
            <p:cNvPr id="1032" name="Picture 8" descr="스프링과 스프링부트(Spring Boot)ㅣ정의, 특징, 사용 이유, 생성 방법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741" b="69185" l="21667" r="49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9" t="28377" r="46996" b="28776"/>
            <a:stretch/>
          </p:blipFill>
          <p:spPr bwMode="auto">
            <a:xfrm>
              <a:off x="4236417" y="-893948"/>
              <a:ext cx="347718" cy="37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23448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배서연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48656" y="3729070"/>
            <a:ext cx="352945" cy="266798"/>
            <a:chOff x="5155200" y="1464055"/>
            <a:chExt cx="591327" cy="446996"/>
          </a:xfrm>
        </p:grpSpPr>
        <p:sp>
          <p:nvSpPr>
            <p:cNvPr id="61" name="직사각형 60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한쪽 모서리가 잘린 사각형 61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723776" y="1557821"/>
            <a:ext cx="352945" cy="266798"/>
            <a:chOff x="5155200" y="1464055"/>
            <a:chExt cx="591327" cy="446996"/>
          </a:xfrm>
        </p:grpSpPr>
        <p:sp>
          <p:nvSpPr>
            <p:cNvPr id="70" name="직사각형 69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70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973384" y="2138578"/>
            <a:ext cx="503358" cy="145746"/>
            <a:chOff x="7973384" y="2138578"/>
            <a:chExt cx="503358" cy="14574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7973384" y="2211452"/>
              <a:ext cx="1075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8177716" y="2174884"/>
              <a:ext cx="86945" cy="73134"/>
              <a:chOff x="8145983" y="2165756"/>
              <a:chExt cx="110973" cy="93345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154798" y="2165756"/>
                <a:ext cx="93345" cy="93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8145983" y="2179225"/>
                <a:ext cx="110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곱셈 기호 64"/>
            <p:cNvSpPr/>
            <p:nvPr/>
          </p:nvSpPr>
          <p:spPr>
            <a:xfrm>
              <a:off x="8330996" y="2138578"/>
              <a:ext cx="145746" cy="145746"/>
            </a:xfrm>
            <a:prstGeom prst="mathMultiply">
              <a:avLst>
                <a:gd name="adj1" fmla="val 11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030612" y="1839304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20231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정채린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111" y="402202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배서연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곱셈 기호 88"/>
          <p:cNvSpPr/>
          <p:nvPr/>
        </p:nvSpPr>
        <p:spPr>
          <a:xfrm>
            <a:off x="11532133" y="608702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셈 기호 91"/>
          <p:cNvSpPr/>
          <p:nvPr/>
        </p:nvSpPr>
        <p:spPr>
          <a:xfrm>
            <a:off x="10437373" y="1203120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지라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6634" y="2148266"/>
            <a:ext cx="10638733" cy="3750729"/>
            <a:chOff x="870919" y="2148266"/>
            <a:chExt cx="10638733" cy="3750729"/>
          </a:xfrm>
        </p:grpSpPr>
        <p:pic>
          <p:nvPicPr>
            <p:cNvPr id="4" name="Picture 3" descr="https://lh4.googleusercontent.com/T3-DT0jOBdQabBRAAbLQIEP4GGruYWLwCr3rVX2aMgrfOE_tWk3-d81-5DEq4Z5hLUoPYT_CRj3animClvHXTQLPW4wn4tLZFTdHhEulFg6XKz8L-V6y_zt4uoCE8pDxFsagnviSDfbA_54LhdS-EUmQ36wAqbdz8wTlZ9zsC5oL5K-7S5ETfwMuzZHQ7t33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19" y="2148266"/>
              <a:ext cx="7467977" cy="321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https://lh4.googleusercontent.com/Xhfqy62uy8ttO8OlN5dMwopS73h1yeckzOr32f5-Ndq6wMs5gQT5Cduj92vlQE7QTRMul0yt6yAXTBK_eG91fvVAhiD6SvgBxprsa1mQdFdfF8ObaDooxpW_OP6lSG7pK1g2m6HMwbeTUjgj1p1BVFyhdV3xHWkheEUEVu6A89y4oZVXSX07JSoK6dbzDAjE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546" y="2918098"/>
              <a:ext cx="7005106" cy="2980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72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회의록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36654" y="1686903"/>
            <a:ext cx="5441064" cy="4557762"/>
            <a:chOff x="663033" y="1686903"/>
            <a:chExt cx="5441064" cy="455776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033" y="1686903"/>
              <a:ext cx="2099782" cy="455776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887" y="1732454"/>
              <a:ext cx="1840424" cy="45122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222" y="1732454"/>
              <a:ext cx="2140875" cy="308780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90" y="3160607"/>
            <a:ext cx="5661588" cy="29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문화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컨벤션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69026" y="2299866"/>
            <a:ext cx="10453948" cy="3087255"/>
            <a:chOff x="687665" y="2299866"/>
            <a:chExt cx="10453948" cy="3087255"/>
          </a:xfrm>
        </p:grpSpPr>
        <p:pic>
          <p:nvPicPr>
            <p:cNvPr id="13314" name="Picture 2" descr="https://lh6.googleusercontent.com/QgTLnKdXam09BRVubv0mJFSc9woezgjoVyPRFV3R0rZj3GUSEv-L9hJmEKl-w4UgA_kNKmLjByBM4x3avLenO9vHR6SPAvtaLf9n9eoAlZb-Va7-W6JLvQv837FO8WxspckSo2Y_vYlmdn5Xm6XHHJbeJcUS08tRG3ADLEjp47KlJY_3H-V5Vvmue1KWksH2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668" y="2398051"/>
              <a:ext cx="4421945" cy="2890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687665" y="2299866"/>
              <a:ext cx="5747860" cy="3087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master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ㄴ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develop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feature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들을 </a:t>
              </a:r>
              <a:r>
                <a:rPr lang="ko-KR" altLang="en-US" sz="2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머지하는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브랜치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endPara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ㄴ</a:t>
              </a: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feature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/[back or front]-[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영문 기능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    :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구현해야하는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기능들을 개발하는 </a:t>
              </a: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브랜치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    : </a:t>
              </a:r>
              <a:r>
                <a:rPr lang="ko-KR" altLang="en-US" sz="2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별로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13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F1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57868" y="4184833"/>
            <a:ext cx="3714655" cy="1991333"/>
            <a:chOff x="1679118" y="1026743"/>
            <a:chExt cx="11682484" cy="62626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145310" y="3783960"/>
            <a:ext cx="3318458" cy="1993219"/>
            <a:chOff x="1679118" y="1026739"/>
            <a:chExt cx="11682484" cy="7714936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73384" y="615947"/>
            <a:ext cx="3714655" cy="1991333"/>
            <a:chOff x="1679118" y="1026743"/>
            <a:chExt cx="11682484" cy="62626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36630" y="2019571"/>
            <a:ext cx="3318458" cy="1735639"/>
            <a:chOff x="1679118" y="1026739"/>
            <a:chExt cx="11682484" cy="7714936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양쪽 모서리가 둥근 사각형 94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3704" y="1215944"/>
            <a:ext cx="3714655" cy="1991333"/>
            <a:chOff x="1679118" y="1026743"/>
            <a:chExt cx="11682484" cy="626268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8754" y="3429000"/>
            <a:ext cx="3714655" cy="1991333"/>
            <a:chOff x="1679118" y="1026743"/>
            <a:chExt cx="11682484" cy="626268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4820" y="2125706"/>
            <a:ext cx="4862359" cy="2606588"/>
            <a:chOff x="1679118" y="1026743"/>
            <a:chExt cx="11682484" cy="626268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4200" y="2443068"/>
            <a:ext cx="2442979" cy="2103120"/>
          </a:xfrm>
        </p:spPr>
        <p:txBody>
          <a:bodyPr anchor="ctr">
            <a:noAutofit/>
          </a:bodyPr>
          <a:lstStyle/>
          <a:p>
            <a:r>
              <a:rPr lang="en-US" altLang="ko-KR" sz="13800" spc="-1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138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19836" y="2925182"/>
            <a:ext cx="1950511" cy="135125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 및 소개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29216" y="1542710"/>
            <a:ext cx="352945" cy="266798"/>
            <a:chOff x="5155200" y="1464055"/>
            <a:chExt cx="591327" cy="446996"/>
          </a:xfrm>
        </p:grpSpPr>
        <p:sp>
          <p:nvSpPr>
            <p:cNvPr id="22" name="직사각형 21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잘린 사각형 24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48656" y="3729070"/>
            <a:ext cx="352945" cy="266798"/>
            <a:chOff x="5155200" y="1464055"/>
            <a:chExt cx="591327" cy="446996"/>
          </a:xfrm>
        </p:grpSpPr>
        <p:sp>
          <p:nvSpPr>
            <p:cNvPr id="61" name="직사각형 60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한쪽 모서리가 잘린 사각형 61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723776" y="1557821"/>
            <a:ext cx="352945" cy="266798"/>
            <a:chOff x="5155200" y="1464055"/>
            <a:chExt cx="591327" cy="446996"/>
          </a:xfrm>
        </p:grpSpPr>
        <p:sp>
          <p:nvSpPr>
            <p:cNvPr id="70" name="직사각형 69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70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973384" y="2138578"/>
            <a:ext cx="503358" cy="145746"/>
            <a:chOff x="7973384" y="2138578"/>
            <a:chExt cx="503358" cy="14574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7973384" y="2211452"/>
              <a:ext cx="1075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8177716" y="2174884"/>
              <a:ext cx="86945" cy="73134"/>
              <a:chOff x="8145983" y="2165756"/>
              <a:chExt cx="110973" cy="93345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154798" y="2165756"/>
                <a:ext cx="93345" cy="93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8145983" y="2179225"/>
                <a:ext cx="110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곱셈 기호 64"/>
            <p:cNvSpPr/>
            <p:nvPr/>
          </p:nvSpPr>
          <p:spPr>
            <a:xfrm>
              <a:off x="8330996" y="2138578"/>
              <a:ext cx="145746" cy="145746"/>
            </a:xfrm>
            <a:prstGeom prst="mathMultiply">
              <a:avLst>
                <a:gd name="adj1" fmla="val 11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030612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이태희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20231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정준호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111" y="402202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박서영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곱셈 기호 88"/>
          <p:cNvSpPr/>
          <p:nvPr/>
        </p:nvSpPr>
        <p:spPr>
          <a:xfrm>
            <a:off x="11532133" y="608702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셈 기호 91"/>
          <p:cNvSpPr/>
          <p:nvPr/>
        </p:nvSpPr>
        <p:spPr>
          <a:xfrm>
            <a:off x="10437373" y="1203120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문화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컨벤션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23216" y="2273508"/>
            <a:ext cx="9345569" cy="3854310"/>
            <a:chOff x="1207757" y="2273508"/>
            <a:chExt cx="9345569" cy="3854310"/>
          </a:xfrm>
        </p:grpSpPr>
        <p:pic>
          <p:nvPicPr>
            <p:cNvPr id="13" name="Picture 2" descr="https://lh6.googleusercontent.com/HrnYS8mj4Sp_3HCy96Tm2RRj0NIXlDfPQ8r6X6C-W2LQSPZMc4-DmONlwb6EOx3wcf9iYpEEvgQr8hpDc6hI1HQeqeShpMGXm1L2PUB7G0IY7d_iwLXRoR775RNieRphnQq3KM3BEdvj_QiWXvJq4DJbAGtvTQS7fKfSV5jRfX-ESssUlTea2AUAXkn3I1OY=s20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757" y="2273508"/>
              <a:ext cx="2497909" cy="375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https://lh3.googleusercontent.com/v-xA8mBB_vQK_-JBTk0f-_1VjwmTifv_Bat0AL5evuFX9Q7X1wt7O0AP_vxBVVQkwcfBOR8o_p2EB5czUg2EqNrzo7U6Hc6y_f-h6USAwVCuZuRMLhMBIb6LT97K67uVx1LXXBIAaFWA83NsJgiMoIWhyiAItvfBFFVqXOy9_oIfyK9-MgZxcf_M7L7FZ6sw=s2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454" y="2273508"/>
              <a:ext cx="2851759" cy="375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 descr="https://lh5.googleusercontent.com/2iN3COw6d8ivr5L1KfmVPB0G38zC29JgfOGmNp_PQ7F0HF7PxIHoQntEjCp15cB0droK9St40ebHyXBFwANLB0zIWag3EF6h_XcDcCeTuVh3AuDUHe3vheA0Pe2aJGM7l35HUdiRMzAUhIDAHfMNiWLF_UVar_4aHXYxSqZofOZi__UGZDShPYSMwlWEUBRj=s204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001" y="2273508"/>
              <a:ext cx="3098027" cy="3854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7374817" y="2273508"/>
              <a:ext cx="3178509" cy="3677006"/>
              <a:chOff x="6038651" y="2273508"/>
              <a:chExt cx="3178509" cy="3677006"/>
            </a:xfrm>
          </p:grpSpPr>
          <p:pic>
            <p:nvPicPr>
              <p:cNvPr id="14340" name="Picture 4" descr="https://lh6.googleusercontent.com/KVNUSg-nIHgz8A3JvI8yxcYztKFL_rZ49Hv-WXkOP4x6cqAQZY7--tEf4HnL4oXmAszhe9Yk2SGEDEMaao7g5hN0fvWE1C62BQC696jN3QEJ-FjYHhdmKI1icDic7Te9Uy_zfsdv7xrmRWz50k_NZg-pgiEVnnWZvAKDjkpTKZ1K1ujs4-VvSgKpmJ40lxOe=s204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651" y="2273508"/>
                <a:ext cx="3178509" cy="2591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2" name="Picture 6" descr="post-thumbnail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651" y="4361259"/>
                <a:ext cx="3178509" cy="1589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직사각형 2"/>
          <p:cNvSpPr/>
          <p:nvPr/>
        </p:nvSpPr>
        <p:spPr>
          <a:xfrm>
            <a:off x="4062289" y="1837270"/>
            <a:ext cx="524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6679" y="1837270"/>
            <a:ext cx="1356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15777" y="1837270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818" y="1837270"/>
            <a:ext cx="418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</a:t>
            </a:r>
          </a:p>
        </p:txBody>
      </p:sp>
    </p:spTree>
    <p:extLst>
      <p:ext uri="{BB962C8B-B14F-4D97-AF65-F5344CB8AC3E}">
        <p14:creationId xmlns:p14="http://schemas.microsoft.com/office/powerpoint/2010/main" val="190153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65761" y="3148736"/>
            <a:ext cx="7060478" cy="560529"/>
          </a:xfrm>
        </p:spPr>
        <p:txBody>
          <a:bodyPr anchor="ctr">
            <a:noAutofit/>
          </a:bodyPr>
          <a:lstStyle/>
          <a:p>
            <a:r>
              <a:rPr lang="en-US" altLang="ko-KR" sz="9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You.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926425" y="5342955"/>
            <a:ext cx="1948573" cy="1267932"/>
            <a:chOff x="9748677" y="5277648"/>
            <a:chExt cx="1948573" cy="1267932"/>
          </a:xfrm>
        </p:grpSpPr>
        <p:sp>
          <p:nvSpPr>
            <p:cNvPr id="6" name="부제목 2"/>
            <p:cNvSpPr txBox="1">
              <a:spLocks/>
            </p:cNvSpPr>
            <p:nvPr/>
          </p:nvSpPr>
          <p:spPr>
            <a:xfrm>
              <a:off x="9748677" y="6022889"/>
              <a:ext cx="1948573" cy="5226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SSAFY 8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 서울 </a:t>
              </a:r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반 </a:t>
              </a:r>
              <a:r>
                <a:rPr lang="en-US" altLang="ko-KR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2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650" y="5277648"/>
              <a:ext cx="1269050" cy="8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3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F1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57868" y="4184833"/>
            <a:ext cx="3714655" cy="1991333"/>
            <a:chOff x="1679118" y="1026743"/>
            <a:chExt cx="11682484" cy="62626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145310" y="3783960"/>
            <a:ext cx="3318458" cy="1993219"/>
            <a:chOff x="1679118" y="1026739"/>
            <a:chExt cx="11682484" cy="7714936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73384" y="615947"/>
            <a:ext cx="3714655" cy="1991333"/>
            <a:chOff x="1679118" y="1026743"/>
            <a:chExt cx="11682484" cy="62626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36630" y="2019571"/>
            <a:ext cx="3318458" cy="1735639"/>
            <a:chOff x="1679118" y="1026739"/>
            <a:chExt cx="11682484" cy="7714936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양쪽 모서리가 둥근 사각형 94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3704" y="1215944"/>
            <a:ext cx="3714655" cy="1991333"/>
            <a:chOff x="1679118" y="1026743"/>
            <a:chExt cx="11682484" cy="626268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8754" y="3429000"/>
            <a:ext cx="3714655" cy="1991333"/>
            <a:chOff x="1679118" y="1026743"/>
            <a:chExt cx="11682484" cy="626268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4820" y="2125706"/>
            <a:ext cx="4862359" cy="2606588"/>
            <a:chOff x="1679118" y="1026743"/>
            <a:chExt cx="11682484" cy="626268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4200" y="2443068"/>
            <a:ext cx="2442979" cy="2103120"/>
          </a:xfrm>
        </p:spPr>
        <p:txBody>
          <a:bodyPr anchor="ctr">
            <a:noAutofit/>
          </a:bodyPr>
          <a:lstStyle/>
          <a:p>
            <a:r>
              <a:rPr lang="en-US" altLang="ko-KR" sz="13800" spc="-1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  <a:endParaRPr lang="ko-KR" altLang="en-US" sz="138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19836" y="2925182"/>
            <a:ext cx="1950511" cy="135125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 시간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29216" y="1542710"/>
            <a:ext cx="352945" cy="266798"/>
            <a:chOff x="5155200" y="1464055"/>
            <a:chExt cx="591327" cy="446996"/>
          </a:xfrm>
        </p:grpSpPr>
        <p:sp>
          <p:nvSpPr>
            <p:cNvPr id="22" name="직사각형 21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잘린 사각형 24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3062" y="-869053"/>
            <a:ext cx="319318" cy="433442"/>
            <a:chOff x="5333062" y="-869053"/>
            <a:chExt cx="319318" cy="433442"/>
          </a:xfrm>
        </p:grpSpPr>
        <p:sp>
          <p:nvSpPr>
            <p:cNvPr id="34" name="TextBox 33"/>
            <p:cNvSpPr txBox="1"/>
            <p:nvPr/>
          </p:nvSpPr>
          <p:spPr>
            <a:xfrm>
              <a:off x="533306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박서영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9" name="Picture 2" descr="크롬 테마 색상 변경 및 추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409" y="-869053"/>
              <a:ext cx="275630" cy="27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960683" y="-860775"/>
            <a:ext cx="319318" cy="425164"/>
            <a:chOff x="4960683" y="-860775"/>
            <a:chExt cx="319318" cy="425164"/>
          </a:xfrm>
        </p:grpSpPr>
        <p:sp>
          <p:nvSpPr>
            <p:cNvPr id="32" name="TextBox 31"/>
            <p:cNvSpPr txBox="1"/>
            <p:nvPr/>
          </p:nvSpPr>
          <p:spPr>
            <a:xfrm>
              <a:off x="4960683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정준호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980769" y="-860775"/>
              <a:ext cx="279148" cy="275295"/>
              <a:chOff x="2329061" y="3721830"/>
              <a:chExt cx="337939" cy="333275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329061" y="3721830"/>
                <a:ext cx="337939" cy="333275"/>
              </a:xfrm>
              <a:prstGeom prst="roundRect">
                <a:avLst>
                  <a:gd name="adj" fmla="val 2295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14" descr="Mysql - Free logo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054" y="3757491"/>
                <a:ext cx="261953" cy="261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4619712" y="-880068"/>
            <a:ext cx="319318" cy="444457"/>
            <a:chOff x="4619712" y="-880068"/>
            <a:chExt cx="319318" cy="444457"/>
          </a:xfrm>
        </p:grpSpPr>
        <p:sp>
          <p:nvSpPr>
            <p:cNvPr id="31" name="TextBox 30"/>
            <p:cNvSpPr txBox="1"/>
            <p:nvPr/>
          </p:nvSpPr>
          <p:spPr>
            <a:xfrm>
              <a:off x="461971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이태희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3" name="Picture 10" descr="Jenkins CI | Slack App Directory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492" y1="71875" x2="54297" y2="79102"/>
                          <a14:foregroundMark x1="72070" y1="69922" x2="58984" y2="74609"/>
                          <a14:foregroundMark x1="61719" y1="81836" x2="44141" y2="82227"/>
                          <a14:foregroundMark x1="65430" y1="55664" x2="51172" y2="57422"/>
                          <a14:foregroundMark x1="47656" y1="16016" x2="37109" y2="19336"/>
                          <a14:foregroundMark x1="38867" y1="25391" x2="33984" y2="22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7" t="7604" r="5948" b="10032"/>
            <a:stretch/>
          </p:blipFill>
          <p:spPr bwMode="auto">
            <a:xfrm>
              <a:off x="4633121" y="-880068"/>
              <a:ext cx="294587" cy="29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521132" y="-838855"/>
            <a:ext cx="319318" cy="450263"/>
            <a:chOff x="3521132" y="-838855"/>
            <a:chExt cx="319318" cy="450263"/>
          </a:xfrm>
        </p:grpSpPr>
        <p:pic>
          <p:nvPicPr>
            <p:cNvPr id="1028" name="Picture 4" descr="리액트 (자바스크립트 라이브러리)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001" y="-838855"/>
              <a:ext cx="301829" cy="26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52113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정채린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862103" y="-853151"/>
            <a:ext cx="326708" cy="464559"/>
            <a:chOff x="3862103" y="-853151"/>
            <a:chExt cx="326708" cy="464559"/>
          </a:xfrm>
        </p:grpSpPr>
        <p:pic>
          <p:nvPicPr>
            <p:cNvPr id="1030" name="Picture 6" descr="피그마는 무료? 피그마 무료 기능 알아보기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2" t="13462" r="29260" b="14205"/>
            <a:stretch/>
          </p:blipFill>
          <p:spPr bwMode="auto">
            <a:xfrm>
              <a:off x="3877437" y="-853151"/>
              <a:ext cx="311374" cy="29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862103" y="-542480"/>
              <a:ext cx="32092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김동준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34482" y="-893948"/>
            <a:ext cx="349653" cy="505356"/>
            <a:chOff x="4234482" y="-893948"/>
            <a:chExt cx="349653" cy="505356"/>
          </a:xfrm>
        </p:grpSpPr>
        <p:pic>
          <p:nvPicPr>
            <p:cNvPr id="1032" name="Picture 8" descr="스프링과 스프링부트(Spring Boot)ㅣ정의, 특징, 사용 이유, 생성 방법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741" b="69185" l="21667" r="49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9" t="28377" r="46996" b="28776"/>
            <a:stretch/>
          </p:blipFill>
          <p:spPr bwMode="auto">
            <a:xfrm>
              <a:off x="4236417" y="-893948"/>
              <a:ext cx="347718" cy="37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23448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배서연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48656" y="3729070"/>
            <a:ext cx="352945" cy="266798"/>
            <a:chOff x="5155200" y="1464055"/>
            <a:chExt cx="591327" cy="446996"/>
          </a:xfrm>
        </p:grpSpPr>
        <p:sp>
          <p:nvSpPr>
            <p:cNvPr id="61" name="직사각형 60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한쪽 모서리가 잘린 사각형 61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723776" y="1557821"/>
            <a:ext cx="352945" cy="266798"/>
            <a:chOff x="5155200" y="1464055"/>
            <a:chExt cx="591327" cy="446996"/>
          </a:xfrm>
        </p:grpSpPr>
        <p:sp>
          <p:nvSpPr>
            <p:cNvPr id="70" name="직사각형 69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70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973384" y="2138578"/>
            <a:ext cx="503358" cy="145746"/>
            <a:chOff x="7973384" y="2138578"/>
            <a:chExt cx="503358" cy="14574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7973384" y="2211452"/>
              <a:ext cx="1075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8177716" y="2174884"/>
              <a:ext cx="86945" cy="73134"/>
              <a:chOff x="8145983" y="2165756"/>
              <a:chExt cx="110973" cy="93345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154798" y="2165756"/>
                <a:ext cx="93345" cy="93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8145983" y="2179225"/>
                <a:ext cx="110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곱셈 기호 64"/>
            <p:cNvSpPr/>
            <p:nvPr/>
          </p:nvSpPr>
          <p:spPr>
            <a:xfrm>
              <a:off x="8330996" y="2138578"/>
              <a:ext cx="145746" cy="145746"/>
            </a:xfrm>
            <a:prstGeom prst="mathMultiply">
              <a:avLst>
                <a:gd name="adj1" fmla="val 11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030612" y="1839304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20231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정채린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111" y="402202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배서연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곱셈 기호 88"/>
          <p:cNvSpPr/>
          <p:nvPr/>
        </p:nvSpPr>
        <p:spPr>
          <a:xfrm>
            <a:off x="11532133" y="608702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셈 기호 91"/>
          <p:cNvSpPr/>
          <p:nvPr/>
        </p:nvSpPr>
        <p:spPr>
          <a:xfrm>
            <a:off x="10437373" y="1203120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소개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52" y="1933855"/>
            <a:ext cx="2300496" cy="1535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6009" y="3723469"/>
            <a:ext cx="2039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PE</a:t>
            </a:r>
            <a:r>
              <a:rPr lang="en-US" altLang="ko-KR" sz="2400" dirty="0" smtClean="0">
                <a:solidFill>
                  <a:srgbClr val="AAC4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0691" y="4439538"/>
            <a:ext cx="5070619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조각이 모여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작품을 완성하겠다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평화로운 팀플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의미도 담고 있는 중의적인 의미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6802" y="5665234"/>
            <a:ext cx="53783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ko-KR" altLang="en-US" dirty="0" smtClean="0">
                <a:solidFill>
                  <a:srgbClr val="AAC4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AAC4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박서영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dirty="0" smtClean="0">
                <a:solidFill>
                  <a:srgbClr val="B0B2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 배서연 이태희 정준호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정채린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8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Why?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3448" y="1876973"/>
            <a:ext cx="81051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정보 공유의 부재 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 공부하는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외로움 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인터넷 강의 </a:t>
            </a: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완강률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5-6%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공부하기 싫을 때 모은 공부 짤 / 웃긴 짤 모음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75" b="86957" l="0" r="99667">
                        <a14:backgroundMark x1="46167" y1="64516" x2="52667" y2="64376"/>
                        <a14:backgroundMark x1="62333" y1="70407" x2="62167" y2="75035"/>
                        <a14:backgroundMark x1="14667" y1="39551" x2="10333" y2="70407"/>
                        <a14:backgroundMark x1="94000" y1="68443" x2="81000" y2="67882"/>
                        <a14:backgroundMark x1="333" y1="22160" x2="500" y2="24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97" y="2640486"/>
            <a:ext cx="3143062" cy="373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qzF6y2HfPO_Rpv5k0mM_xxHuyGb2PDjJr4lPkyjkJ429fzfino7zXgkiXxizONvDvhsS6pGyBQ-fUUGKDk5qvy2I-IgqIDpraT0nNL9lSyQ54ZSeE610Vksb7NpWVJFHfrhbLLwcxLJLP65bP2JAx6RS7kAm4oV-nu5NNBTYGl0S9ftkpQAxjJrZ8nY9iORv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66" y="4131482"/>
            <a:ext cx="25717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OHZbkmjFfV0Wl0hUbenN4OpsmaPcjs2R1CLFvg8efg-dPI2JDcQqLds90tUAMlRKDqwNDntlBwGRzuIcn6RXdXFDJ2CwTkOU9f6zWsOHyb8GLTiiQ0XI3w5aLO-ZczhMMy4iNFSDuQ3V-9e38CCXaO0H4_KdbazdiLy8NB_wvj4bKC45I-ueucug6zkDkHtB=s20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63" y="3920708"/>
            <a:ext cx="1656605" cy="5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e4aP-Nabc_NAu_AIWnhRzKkmj6LrLndUNn_KpkhD4oSwt8J6BNb8pwfcdSccr4meFPlohhfqGtQhHoUEW5Ki_x3HO0xK_Mm8kpgGlHbif5WMTVEE4MAVz_PRzrWmuyCAl-SST2WiV3fscNjyWJYs12R-CrHDdWTRQZ43FXL5vmqu3uf1qwuDOY2Gnw1nnSst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25" y="2780442"/>
            <a:ext cx="1758067" cy="6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yJqTV-tUO16QmWTZtNVUMBrqWQpVnPrhMhIJ7h-avHj4bFfxxIKNOn7koJBwIQyFOEFpSSO4TIO9S1o_V1VFwCQ6KC0qmIDyoSrWdvZGyuMI5xxvHkjchZ57TowLPzsMoeHff_Nj4_EbpPAMz78Dd8vzfkls3raqCLt4LZg5tsaW5piRpi-KW1p9i3mRTxH_=s20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01" y="3667947"/>
            <a:ext cx="1819031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8N7ULnNAspfLgBVQOwTgrVnXqDGNh-SShrS6ySHgLt28o7MEddhbqdXl83TsLjXOckiUZABsqsStgsDVePMVl7T5mvJHmjc3J9czFmacwQlXa5OblQJF_IMSAa0_pO4WZxfkXqRyNa2d2n6PssQazHVI8KxzJNtq2Lmf0lNbLBt8eYhWRySvBubTDBmq_NGw=s20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04" y="4951256"/>
            <a:ext cx="2172609" cy="6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Why?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7629" y="1509201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399245" y="1926380"/>
            <a:ext cx="7393538" cy="4152650"/>
            <a:chOff x="2177230" y="1199610"/>
            <a:chExt cx="7652629" cy="4298171"/>
          </a:xfrm>
        </p:grpSpPr>
        <p:sp>
          <p:nvSpPr>
            <p:cNvPr id="2" name="직사각형 1"/>
            <p:cNvSpPr/>
            <p:nvPr/>
          </p:nvSpPr>
          <p:spPr>
            <a:xfrm>
              <a:off x="2177230" y="1199718"/>
              <a:ext cx="3826800" cy="2149200"/>
            </a:xfrm>
            <a:prstGeom prst="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7230" y="3348581"/>
              <a:ext cx="3826800" cy="2149200"/>
            </a:xfrm>
            <a:prstGeom prst="rect">
              <a:avLst/>
            </a:prstGeom>
            <a:blipFill dpi="0" rotWithShape="1">
              <a:blip r:embed="rId4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04030" y="3349039"/>
              <a:ext cx="3824859" cy="2148742"/>
            </a:xfrm>
            <a:prstGeom prst="rect">
              <a:avLst/>
            </a:prstGeom>
            <a:blipFill dpi="0" rotWithShape="1">
              <a:blip r:embed="rId5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03059" y="1199610"/>
              <a:ext cx="3826800" cy="2149200"/>
            </a:xfrm>
            <a:prstGeom prst="rect">
              <a:avLst/>
            </a:prstGeom>
            <a:blipFill dpi="0" rotWithShape="1">
              <a:blip r:embed="rId6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75944" y="3069380"/>
            <a:ext cx="4640127" cy="2625667"/>
            <a:chOff x="10077171" y="2363380"/>
            <a:chExt cx="4640127" cy="2625667"/>
          </a:xfrm>
        </p:grpSpPr>
        <p:pic>
          <p:nvPicPr>
            <p:cNvPr id="3074" name="Picture 2" descr="웹툰 대학일기 짤 모음 / 공부 시험짤 (카톡 프사 짤) : 네이버 블로그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36" b="99482" l="6667" r="95238">
                          <a14:foregroundMark x1="23333" y1="32642" x2="23810" y2="341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9966" y="2390594"/>
              <a:ext cx="2827332" cy="259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대학일기 시험 짤】 (HSU0WO)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41" b="84187" l="2110" r="95570">
                          <a14:foregroundMark x1="87553" y1="49889" x2="55274" y2="65033"/>
                          <a14:foregroundMark x1="70675" y1="46548" x2="69620" y2="45880"/>
                          <a14:foregroundMark x1="83966" y1="64365" x2="41139" y2="82183"/>
                          <a14:foregroundMark x1="57595" y1="80624" x2="32068" y2="8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86"/>
            <a:stretch/>
          </p:blipFill>
          <p:spPr bwMode="auto">
            <a:xfrm>
              <a:off x="10077171" y="2363380"/>
              <a:ext cx="2751376" cy="21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2663824" y="2324916"/>
            <a:ext cx="68643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인터넷 강의도 오프라인 강의와 비슷한 사용자 경험을 주고 싶어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0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63868" y="1725111"/>
            <a:ext cx="766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000" i="1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온라인 강의를 들으며 실시간으로 타인과 교류하는 스터디 플랫폼</a:t>
            </a:r>
            <a:r>
              <a:rPr lang="en-US" altLang="ko-KR" sz="2000" i="1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2000" i="1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11441" y="2345965"/>
            <a:ext cx="6569119" cy="1751199"/>
            <a:chOff x="3196498" y="2309323"/>
            <a:chExt cx="6569119" cy="17511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498" y="2309323"/>
              <a:ext cx="2592461" cy="175119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000465" y="2502534"/>
              <a:ext cx="3765152" cy="1364776"/>
              <a:chOff x="6000465" y="2565562"/>
              <a:chExt cx="3765152" cy="1364776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6000465" y="2565562"/>
                <a:ext cx="1364776" cy="1364776"/>
              </a:xfrm>
              <a:prstGeom prst="ellipse">
                <a:avLst/>
              </a:prstGeom>
              <a:solidFill>
                <a:srgbClr val="EE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800590" y="2565562"/>
                <a:ext cx="1364776" cy="1364776"/>
              </a:xfrm>
              <a:prstGeom prst="ellipse">
                <a:avLst/>
              </a:prstGeom>
              <a:solidFill>
                <a:srgbClr val="D2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7600715" y="2565562"/>
                <a:ext cx="1364776" cy="1364776"/>
              </a:xfrm>
              <a:prstGeom prst="ellipse">
                <a:avLst/>
              </a:prstGeom>
              <a:solidFill>
                <a:srgbClr val="AAC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8400841" y="2565562"/>
                <a:ext cx="1364776" cy="1364776"/>
              </a:xfrm>
              <a:prstGeom prst="ellipse">
                <a:avLst/>
              </a:prstGeom>
              <a:solidFill>
                <a:srgbClr val="B0B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2207763" y="4112404"/>
            <a:ext cx="77764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명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모임의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줄임말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핵심 컨셉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모임을 만들어 강의를 함께 보고 실시간으로 질문을 주고 받을 수 있는 플랫폼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심볼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아래쪽을 보았을 때는 웃는 표정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위쪽을 보았을 때는 사람이 모인 형태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테마 컬러</a:t>
            </a:r>
            <a:r>
              <a:rPr lang="en-US" altLang="ko-KR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Melrose #B1B2FF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13" y="914401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4) 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배분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3493" y="1467506"/>
            <a:ext cx="30893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40963" y="1902499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41274" y="4121303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71537" y="1896205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271537" y="4121303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002111" y="4121303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002111" y="1902499"/>
            <a:ext cx="3648926" cy="1897853"/>
          </a:xfrm>
          <a:prstGeom prst="roundRect">
            <a:avLst>
              <a:gd name="adj" fmla="val 1354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5509" y="4381869"/>
            <a:ext cx="848309" cy="1315166"/>
            <a:chOff x="818180" y="4457971"/>
            <a:chExt cx="848309" cy="1315166"/>
          </a:xfrm>
        </p:grpSpPr>
        <p:sp>
          <p:nvSpPr>
            <p:cNvPr id="37" name="TextBox 36"/>
            <p:cNvSpPr txBox="1"/>
            <p:nvPr/>
          </p:nvSpPr>
          <p:spPr>
            <a:xfrm>
              <a:off x="818180" y="5373027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정채린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26" name="Picture 2" descr="https://lh4.googleusercontent.com/CvJCxCuPmv8kzvNgbEO8DqdWYdWMq28knFAbmO-nCiEjcoxekmsl5u8YK9Ir3ig3z3alpQm9dxL7umrtpfHlk7Xw3qtvSCCRJP1P2dYJvyqf4YJVOvxFey7YwdOaZHWhQsH4rq1nYFFAGiNA1y8dOJi75MEbk2TL6iIS8-t21QK_Qhc28vMQkrBI8LrJE-D8=s20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540" y="4457971"/>
              <a:ext cx="839588" cy="83958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8276150" y="4381868"/>
            <a:ext cx="848309" cy="1315167"/>
            <a:chOff x="-651576" y="4457970"/>
            <a:chExt cx="848309" cy="1315167"/>
          </a:xfrm>
        </p:grpSpPr>
        <p:sp>
          <p:nvSpPr>
            <p:cNvPr id="33" name="TextBox 32"/>
            <p:cNvSpPr txBox="1"/>
            <p:nvPr/>
          </p:nvSpPr>
          <p:spPr>
            <a:xfrm>
              <a:off x="-651576" y="5373027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이태희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30" name="Picture 6" descr="https://lh5.googleusercontent.com/WCep2IHb2cXBd3ClD5_Z2ibHFeYuasz7RVYybK1a6Dmi_9uPFkxfn06aqDc_-rorWD2VMA7CcM2f93Y3NhlKa00YorgjUaiNdwmKklgwGSZ7u5yI2gZtzch_iPhni58mVWg4jFYcv4eo2lAIXWH-avW8ZkLwlDloFDIv_yZVlVQb_BVXSXyfRrupuC3xU7FK=s204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9" t="1044" r="15139" b="30544"/>
            <a:stretch/>
          </p:blipFill>
          <p:spPr bwMode="auto">
            <a:xfrm>
              <a:off x="-646822" y="4457970"/>
              <a:ext cx="838800" cy="838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8276150" y="2163065"/>
            <a:ext cx="848309" cy="1315166"/>
            <a:chOff x="-1382518" y="4457971"/>
            <a:chExt cx="848309" cy="1315166"/>
          </a:xfrm>
        </p:grpSpPr>
        <p:sp>
          <p:nvSpPr>
            <p:cNvPr id="27" name="TextBox 26"/>
            <p:cNvSpPr txBox="1"/>
            <p:nvPr/>
          </p:nvSpPr>
          <p:spPr>
            <a:xfrm>
              <a:off x="-1382518" y="5373027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정준호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32" name="Picture 8" descr="https://lh6.googleusercontent.com/NK3cpHrCWWxlVEK4yvkKar7ukamlJb7W-EOg0001VyNq-3W4CuwENLppmmxEVIAMDG7ootKsU0WgvkkjGKzvza2ft58Ifq95tFQ04Br4n2DMg2Sdw0L1w3IOSbr3YyFALAmzepbnVJ2n4Ti20nMCmIyFMESPGmvuUjFUZPU4gG4t3FM7zpwUpmRV7Uz7__aL=s204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0" t="17830" r="3381" b="17007"/>
            <a:stretch/>
          </p:blipFill>
          <p:spPr bwMode="auto">
            <a:xfrm>
              <a:off x="-1377764" y="4457971"/>
              <a:ext cx="838800" cy="838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4493527" y="2161999"/>
            <a:ext cx="848309" cy="1304711"/>
            <a:chOff x="-179320" y="4457971"/>
            <a:chExt cx="848309" cy="1304711"/>
          </a:xfrm>
        </p:grpSpPr>
        <p:sp>
          <p:nvSpPr>
            <p:cNvPr id="24" name="TextBox 23"/>
            <p:cNvSpPr txBox="1"/>
            <p:nvPr/>
          </p:nvSpPr>
          <p:spPr>
            <a:xfrm>
              <a:off x="-179320" y="5362572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박서영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34" name="Picture 10" descr="https://lh3.googleusercontent.com/mBF71lrY67cDJ7aOU2ZaAoBLS2ax0-51NUzoE-FlkeCy_whvEDNdwZAzf1dSw8k6NCCAJ18i_qLaUTVIFJXpysEqaQVw5_fSG-a3vpCPTqUdNr6YqRGqBQQ66MNajYHddG9aHcyduh1D3J_auwmyPK_xDrIp0UMcY6aIvIZvWHbAPtEr3i6c1R6a4c430E6X=s204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 t="69" r="16914" b="44604"/>
            <a:stretch/>
          </p:blipFill>
          <p:spPr bwMode="auto">
            <a:xfrm>
              <a:off x="-174566" y="4457971"/>
              <a:ext cx="838800" cy="838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492868" y="4381869"/>
            <a:ext cx="848309" cy="1315166"/>
            <a:chOff x="-761631" y="4457971"/>
            <a:chExt cx="848309" cy="1315166"/>
          </a:xfrm>
        </p:grpSpPr>
        <p:sp>
          <p:nvSpPr>
            <p:cNvPr id="48" name="TextBox 47"/>
            <p:cNvSpPr txBox="1"/>
            <p:nvPr/>
          </p:nvSpPr>
          <p:spPr>
            <a:xfrm>
              <a:off x="-761631" y="5373027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배서연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36" name="Picture 12" descr="https://lh4.googleusercontent.com/DknTYPEhIYBB6RfEnHzgth-Q6dykVpgcNq_3B-XVOLj2QY2WLrtLUT4QltOXGEw1xJtBEHsh4mMs97sGs3issk68wby3rZaNnzszywxZ-_kZBXWJopqCpqcyp6DNHBJ7kSdgTwt39ST_ADsVcMdIs6f5aFnTar7j4reNYBj-Dvx_OqgqCsmnux3h5dEoiB9R=s2048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" t="221" r="21827" b="24706"/>
            <a:stretch/>
          </p:blipFill>
          <p:spPr bwMode="auto">
            <a:xfrm flipH="1">
              <a:off x="-756877" y="4457971"/>
              <a:ext cx="838800" cy="838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736942" y="2083185"/>
            <a:ext cx="1055068" cy="1474927"/>
            <a:chOff x="1972065" y="4298210"/>
            <a:chExt cx="1055068" cy="1474927"/>
          </a:xfrm>
        </p:grpSpPr>
        <p:pic>
          <p:nvPicPr>
            <p:cNvPr id="1028" name="Picture 4" descr="https://lh3.googleusercontent.com/hAibf5NZ5hNsrbSFRlc8H3Z5-_1LTdy9N6FSMpNrq38R9vQNDrWlOARYt7VoAcpB40pOu1HRze5RVIklcCEkpez2Wc9eXnaoN0ayQcTka5LQ95gQgpc__LMCecxXpbVJmK23W9t0WLym2JfzmiKHumzw0iVZSmKToQG1jgeBE053VCh2URPQhDMdMPMj__aU=s2048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28" t="-9328" r="-3352" b="-3352"/>
            <a:stretch/>
          </p:blipFill>
          <p:spPr bwMode="auto">
            <a:xfrm>
              <a:off x="1972065" y="4298210"/>
              <a:ext cx="1055068" cy="10550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2075445" y="5373027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김동준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854877" y="4531620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[Frontend] 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및 디자인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854877" y="2300318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Frontend]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및 디자인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와이어프레임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 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606860" y="4531620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en-US" alt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 및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 </a:t>
            </a:r>
          </a:p>
          <a:p>
            <a:r>
              <a:rPr lang="ko-KR" altLang="en-US" sz="16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</a:t>
            </a:r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endParaRPr lang="en-US" altLang="ko-KR" sz="16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아키텍쳐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설계</a:t>
            </a:r>
            <a:endParaRPr lang="ko-KR" altLang="en-US" sz="16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06860" y="2300318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[Backend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기술고문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 및 관리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 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314329" y="4531620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en-US" alt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DevOps, </a:t>
            </a:r>
            <a:r>
              <a:rPr lang="ko-KR" altLang="en-US" sz="1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CI/CD </a:t>
            </a:r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파이프라인 구축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오케스트레이션</a:t>
            </a:r>
            <a:endParaRPr lang="ko-KR" altLang="en-US" sz="16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314329" y="2300318"/>
            <a:ext cx="252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데이터 및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 및 내부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 및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2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F1FF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57868" y="4184833"/>
            <a:ext cx="3714655" cy="1991333"/>
            <a:chOff x="1679118" y="1026743"/>
            <a:chExt cx="11682484" cy="62626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4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3145310" y="3783960"/>
            <a:ext cx="3318458" cy="1993219"/>
            <a:chOff x="1679118" y="1026739"/>
            <a:chExt cx="11682484" cy="7714936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973384" y="615947"/>
            <a:ext cx="3714655" cy="1991333"/>
            <a:chOff x="1679118" y="1026743"/>
            <a:chExt cx="11682484" cy="62626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36630" y="2019571"/>
            <a:ext cx="3318458" cy="1735639"/>
            <a:chOff x="1679118" y="1026739"/>
            <a:chExt cx="11682484" cy="7714936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79118" y="1026739"/>
              <a:ext cx="11682484" cy="7714936"/>
            </a:xfrm>
            <a:prstGeom prst="roundRect">
              <a:avLst>
                <a:gd name="adj" fmla="val 255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양쪽 모서리가 둥근 사각형 94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3704" y="1215944"/>
            <a:ext cx="3714655" cy="1991333"/>
            <a:chOff x="1679118" y="1026743"/>
            <a:chExt cx="11682484" cy="626268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8754" y="3429000"/>
            <a:ext cx="3714655" cy="1991333"/>
            <a:chOff x="1679118" y="1026743"/>
            <a:chExt cx="11682484" cy="626268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rgbClr val="FFF7E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64820" y="2125706"/>
            <a:ext cx="4862359" cy="2606588"/>
            <a:chOff x="1679118" y="1026743"/>
            <a:chExt cx="11682484" cy="626268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79118" y="1026743"/>
              <a:ext cx="11682484" cy="6262684"/>
            </a:xfrm>
            <a:prstGeom prst="roundRect">
              <a:avLst>
                <a:gd name="adj" fmla="val 255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679118" y="1026743"/>
              <a:ext cx="11682484" cy="412799"/>
            </a:xfrm>
            <a:prstGeom prst="round2SameRect">
              <a:avLst>
                <a:gd name="adj1" fmla="val 38357"/>
                <a:gd name="adj2" fmla="val 0"/>
              </a:avLst>
            </a:prstGeom>
            <a:solidFill>
              <a:srgbClr val="B0B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4200" y="2443068"/>
            <a:ext cx="2442979" cy="2103120"/>
          </a:xfrm>
        </p:spPr>
        <p:txBody>
          <a:bodyPr anchor="ctr">
            <a:noAutofit/>
          </a:bodyPr>
          <a:lstStyle/>
          <a:p>
            <a:r>
              <a:rPr lang="en-US" altLang="ko-KR" sz="13800" spc="-1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138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19836" y="2925182"/>
            <a:ext cx="1950511" cy="135125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29216" y="1542710"/>
            <a:ext cx="352945" cy="266798"/>
            <a:chOff x="5155200" y="1464055"/>
            <a:chExt cx="591327" cy="446996"/>
          </a:xfrm>
        </p:grpSpPr>
        <p:sp>
          <p:nvSpPr>
            <p:cNvPr id="22" name="직사각형 21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잘린 사각형 24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3062" y="-869053"/>
            <a:ext cx="319318" cy="433442"/>
            <a:chOff x="5333062" y="-869053"/>
            <a:chExt cx="319318" cy="433442"/>
          </a:xfrm>
        </p:grpSpPr>
        <p:sp>
          <p:nvSpPr>
            <p:cNvPr id="34" name="TextBox 33"/>
            <p:cNvSpPr txBox="1"/>
            <p:nvPr/>
          </p:nvSpPr>
          <p:spPr>
            <a:xfrm>
              <a:off x="533306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박서영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9" name="Picture 2" descr="크롬 테마 색상 변경 및 추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409" y="-869053"/>
              <a:ext cx="275630" cy="27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960683" y="-860775"/>
            <a:ext cx="319318" cy="425164"/>
            <a:chOff x="4960683" y="-860775"/>
            <a:chExt cx="319318" cy="425164"/>
          </a:xfrm>
        </p:grpSpPr>
        <p:sp>
          <p:nvSpPr>
            <p:cNvPr id="32" name="TextBox 31"/>
            <p:cNvSpPr txBox="1"/>
            <p:nvPr/>
          </p:nvSpPr>
          <p:spPr>
            <a:xfrm>
              <a:off x="4960683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정준호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980769" y="-860775"/>
              <a:ext cx="279148" cy="275295"/>
              <a:chOff x="2329061" y="3721830"/>
              <a:chExt cx="337939" cy="333275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329061" y="3721830"/>
                <a:ext cx="337939" cy="333275"/>
              </a:xfrm>
              <a:prstGeom prst="roundRect">
                <a:avLst>
                  <a:gd name="adj" fmla="val 2295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14" descr="Mysql - Free logo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054" y="3757491"/>
                <a:ext cx="261953" cy="261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4619712" y="-880068"/>
            <a:ext cx="319318" cy="444457"/>
            <a:chOff x="4619712" y="-880068"/>
            <a:chExt cx="319318" cy="444457"/>
          </a:xfrm>
        </p:grpSpPr>
        <p:sp>
          <p:nvSpPr>
            <p:cNvPr id="31" name="TextBox 30"/>
            <p:cNvSpPr txBox="1"/>
            <p:nvPr/>
          </p:nvSpPr>
          <p:spPr>
            <a:xfrm>
              <a:off x="4619712" y="-589499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이태희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3" name="Picture 10" descr="Jenkins CI | Slack App Directory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4492" y1="71875" x2="54297" y2="79102"/>
                          <a14:foregroundMark x1="72070" y1="69922" x2="58984" y2="74609"/>
                          <a14:foregroundMark x1="61719" y1="81836" x2="44141" y2="82227"/>
                          <a14:foregroundMark x1="65430" y1="55664" x2="51172" y2="57422"/>
                          <a14:foregroundMark x1="47656" y1="16016" x2="37109" y2="19336"/>
                          <a14:foregroundMark x1="38867" y1="25391" x2="33984" y2="22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7" t="7604" r="5948" b="10032"/>
            <a:stretch/>
          </p:blipFill>
          <p:spPr bwMode="auto">
            <a:xfrm>
              <a:off x="4633121" y="-880068"/>
              <a:ext cx="294587" cy="29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521132" y="-838855"/>
            <a:ext cx="319318" cy="450263"/>
            <a:chOff x="3521132" y="-838855"/>
            <a:chExt cx="319318" cy="450263"/>
          </a:xfrm>
        </p:grpSpPr>
        <p:pic>
          <p:nvPicPr>
            <p:cNvPr id="1028" name="Picture 4" descr="리액트 (자바스크립트 라이브러리)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001" y="-838855"/>
              <a:ext cx="301829" cy="26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52113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정채린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862103" y="-853151"/>
            <a:ext cx="326708" cy="464559"/>
            <a:chOff x="3862103" y="-853151"/>
            <a:chExt cx="326708" cy="464559"/>
          </a:xfrm>
        </p:grpSpPr>
        <p:pic>
          <p:nvPicPr>
            <p:cNvPr id="1030" name="Picture 6" descr="피그마는 무료? 피그마 무료 기능 알아보기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2" t="13462" r="29260" b="14205"/>
            <a:stretch/>
          </p:blipFill>
          <p:spPr bwMode="auto">
            <a:xfrm>
              <a:off x="3877437" y="-853151"/>
              <a:ext cx="311374" cy="29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862103" y="-542480"/>
              <a:ext cx="32092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김동준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34482" y="-893948"/>
            <a:ext cx="349653" cy="505356"/>
            <a:chOff x="4234482" y="-893948"/>
            <a:chExt cx="349653" cy="505356"/>
          </a:xfrm>
        </p:grpSpPr>
        <p:pic>
          <p:nvPicPr>
            <p:cNvPr id="1032" name="Picture 8" descr="스프링과 스프링부트(Spring Boot)ㅣ정의, 특징, 사용 이유, 생성 방법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741" b="69185" l="21667" r="49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9" t="28377" r="46996" b="28776"/>
            <a:stretch/>
          </p:blipFill>
          <p:spPr bwMode="auto">
            <a:xfrm>
              <a:off x="4236417" y="-893948"/>
              <a:ext cx="347718" cy="37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234482" y="-542480"/>
              <a:ext cx="31931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배서연</a:t>
              </a:r>
              <a:endParaRPr lang="ko-KR" altLang="en-US" sz="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848656" y="3729070"/>
            <a:ext cx="352945" cy="266798"/>
            <a:chOff x="5155200" y="1464055"/>
            <a:chExt cx="591327" cy="446996"/>
          </a:xfrm>
        </p:grpSpPr>
        <p:sp>
          <p:nvSpPr>
            <p:cNvPr id="61" name="직사각형 60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한쪽 모서리가 잘린 사각형 61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723776" y="1557821"/>
            <a:ext cx="352945" cy="266798"/>
            <a:chOff x="5155200" y="1464055"/>
            <a:chExt cx="591327" cy="446996"/>
          </a:xfrm>
        </p:grpSpPr>
        <p:sp>
          <p:nvSpPr>
            <p:cNvPr id="70" name="직사각형 69"/>
            <p:cNvSpPr/>
            <p:nvPr/>
          </p:nvSpPr>
          <p:spPr>
            <a:xfrm>
              <a:off x="5155200" y="1502238"/>
              <a:ext cx="591327" cy="4088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한쪽 모서리가 잘린 사각형 70"/>
            <p:cNvSpPr/>
            <p:nvPr/>
          </p:nvSpPr>
          <p:spPr>
            <a:xfrm>
              <a:off x="5155200" y="1464055"/>
              <a:ext cx="287385" cy="67972"/>
            </a:xfrm>
            <a:prstGeom prst="snip1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973384" y="2138578"/>
            <a:ext cx="503358" cy="145746"/>
            <a:chOff x="7973384" y="2138578"/>
            <a:chExt cx="503358" cy="145746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7973384" y="2211452"/>
              <a:ext cx="1075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8177716" y="2174884"/>
              <a:ext cx="86945" cy="73134"/>
              <a:chOff x="8145983" y="2165756"/>
              <a:chExt cx="110973" cy="93345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154798" y="2165756"/>
                <a:ext cx="93345" cy="933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8145983" y="2179225"/>
                <a:ext cx="110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곱셈 기호 64"/>
            <p:cNvSpPr/>
            <p:nvPr/>
          </p:nvSpPr>
          <p:spPr>
            <a:xfrm>
              <a:off x="8330996" y="2138578"/>
              <a:ext cx="145746" cy="145746"/>
            </a:xfrm>
            <a:prstGeom prst="mathMultiply">
              <a:avLst>
                <a:gd name="adj1" fmla="val 11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030612" y="1839304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김동준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620231" y="183930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정채린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111" y="402202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배서연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곱셈 기호 88"/>
          <p:cNvSpPr/>
          <p:nvPr/>
        </p:nvSpPr>
        <p:spPr>
          <a:xfrm>
            <a:off x="11532133" y="608702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셈 기호 91"/>
          <p:cNvSpPr/>
          <p:nvPr/>
        </p:nvSpPr>
        <p:spPr>
          <a:xfrm>
            <a:off x="10437373" y="1203120"/>
            <a:ext cx="145746" cy="145746"/>
          </a:xfrm>
          <a:prstGeom prst="mathMultiply">
            <a:avLst>
              <a:gd name="adj1" fmla="val 112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1232</Words>
  <Application>Microsoft Office PowerPoint</Application>
  <PresentationFormat>와이드스크린</PresentationFormat>
  <Paragraphs>304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Arial</vt:lpstr>
      <vt:lpstr>나눔스퀘어_ac Bold</vt:lpstr>
      <vt:lpstr>나눔스퀘어 ExtraBold</vt:lpstr>
      <vt:lpstr>나눔스퀘어_ac</vt:lpstr>
      <vt:lpstr>나눔스퀘어 Bold</vt:lpstr>
      <vt:lpstr>휴먼둥근헤드라인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67</cp:revision>
  <dcterms:created xsi:type="dcterms:W3CDTF">2023-01-18T05:31:53Z</dcterms:created>
  <dcterms:modified xsi:type="dcterms:W3CDTF">2023-01-26T05:33:15Z</dcterms:modified>
</cp:coreProperties>
</file>